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24" r:id="rId2"/>
    <p:sldId id="256" r:id="rId3"/>
    <p:sldId id="380" r:id="rId4"/>
    <p:sldId id="381" r:id="rId5"/>
    <p:sldId id="382" r:id="rId6"/>
    <p:sldId id="386" r:id="rId7"/>
    <p:sldId id="387" r:id="rId8"/>
    <p:sldId id="388" r:id="rId9"/>
    <p:sldId id="389" r:id="rId10"/>
    <p:sldId id="390" r:id="rId11"/>
    <p:sldId id="391" r:id="rId12"/>
    <p:sldId id="385" r:id="rId13"/>
    <p:sldId id="384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5" r:id="rId36"/>
    <p:sldId id="413" r:id="rId37"/>
    <p:sldId id="414" r:id="rId38"/>
    <p:sldId id="417" r:id="rId39"/>
    <p:sldId id="416" r:id="rId40"/>
    <p:sldId id="337" r:id="rId41"/>
    <p:sldId id="419" r:id="rId42"/>
    <p:sldId id="418" r:id="rId43"/>
    <p:sldId id="281" r:id="rId44"/>
    <p:sldId id="420" r:id="rId45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78470" autoAdjust="0"/>
  </p:normalViewPr>
  <p:slideViewPr>
    <p:cSldViewPr>
      <p:cViewPr>
        <p:scale>
          <a:sx n="50" d="100"/>
          <a:sy n="50" d="100"/>
        </p:scale>
        <p:origin x="-147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notesViewPr>
    <p:cSldViewPr>
      <p:cViewPr>
        <p:scale>
          <a:sx n="125" d="100"/>
          <a:sy n="125" d="100"/>
        </p:scale>
        <p:origin x="-1158" y="139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123C11-18BF-4FC7-A51F-1237E1A03054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97B5BE-15B8-437F-96D3-BF97A2DA2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616FAB3-1577-4773-80B4-F4714600D551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E4C44F8-674A-440E-9DE6-67DED98338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6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Výsledný 2D obraz (projekce do roviny) je složen</a:t>
            </a:r>
            <a:r>
              <a:rPr lang="cs-CZ" altLang="cs-CZ" baseline="0" dirty="0" smtClean="0"/>
              <a:t> ze 2 pixlů o různých intenzitách (20,15).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Tato intenzita je součtem jednotlivých tkání, kterými záření prošlo a toto číslo nějakým způsobem charakterizuje danou tkáň.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Jak je ale určit?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V této situaci ještě nemožné, proto ozáříme tkáň znovu, ale pod jiným úhlem!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Toto bude</a:t>
            </a:r>
            <a:r>
              <a:rPr lang="cs-CZ" altLang="cs-CZ" baseline="0" dirty="0" smtClean="0"/>
              <a:t>/bylo nakresleno na tabuli co se tím přesně myslí, ale výsledek je na dalším </a:t>
            </a:r>
            <a:r>
              <a:rPr lang="cs-CZ" altLang="cs-CZ" baseline="0" dirty="0" err="1" smtClean="0"/>
              <a:t>slaidu</a:t>
            </a:r>
            <a:r>
              <a:rPr lang="cs-CZ" altLang="cs-CZ" baseline="0" dirty="0" smtClean="0"/>
              <a:t>.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Detekovaný signál F je tedy funkcí úhlu théta a polohy t.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Je to výhodnější než kartézské souřadnice v dalších výpočtech a tyto souřadnice jsou i logičtější</a:t>
            </a:r>
            <a:r>
              <a:rPr lang="cs-CZ" altLang="cs-CZ" baseline="0" dirty="0" smtClean="0"/>
              <a:t> a přehlednější. Ihned je patrné, v jaké poloze se nacházel zdroj RTG záření.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Vlevo CT, vpravo</a:t>
            </a:r>
            <a:r>
              <a:rPr lang="cs-CZ" altLang="cs-CZ" baseline="0" dirty="0" smtClean="0"/>
              <a:t> MRI stejných řezů 3 různých pacientů s nádory.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A,B 1 léze (šipka)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C,D 2 léze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E,F 3 léze (bez šipek)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MRI signál je produkován tkání!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/>
              <a:t>CT </a:t>
            </a:r>
            <a:r>
              <a:rPr lang="cs-CZ" altLang="cs-CZ" baseline="0" smtClean="0"/>
              <a:t>potřebuje zdroj RTG!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Porovnání starší a novější metody snímání CT obrazu.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Existují i CT skenery s</a:t>
            </a:r>
            <a:r>
              <a:rPr lang="cs-CZ" altLang="cs-CZ" baseline="0" dirty="0" smtClean="0"/>
              <a:t> 2  zdroji. Zde se pak rozlišuje poměr výkonů/energií zdrojů. (DSCT má oba zdroje shodné, DECT má různé energie zdrojů).</a:t>
            </a: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Neexistuje</a:t>
            </a:r>
            <a:r>
              <a:rPr lang="cs-CZ" altLang="cs-CZ" baseline="0" dirty="0" smtClean="0"/>
              <a:t> magnetický monopól.</a:t>
            </a:r>
            <a:endParaRPr lang="cs-CZ" alt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Děkuji Vám</a:t>
            </a:r>
            <a:r>
              <a:rPr lang="cs-CZ" altLang="cs-CZ" baseline="0" dirty="0" smtClean="0"/>
              <a:t> za pozornost, snad jste si něco zapamatovali </a:t>
            </a:r>
            <a:r>
              <a:rPr lang="cs-CZ" altLang="cs-CZ" baseline="0" dirty="0" smtClean="0">
                <a:sym typeface="Wingdings" panose="05000000000000000000" pitchFamily="2" charset="2"/>
              </a:rPr>
              <a:t></a:t>
            </a:r>
            <a:endParaRPr lang="cs-CZ" altLang="cs-CZ" dirty="0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00C8F-E14C-4B88-969D-FD0CD248430F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/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26C9-621E-4AD5-8252-360770DED567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B40A-3366-49EA-B5FD-CCA72AF49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60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E3E6-E889-4A33-8988-29B6531E398A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401A-827A-4690-B2AE-855DFA81C4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00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492D-684B-42D4-8B53-A241524735A4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E04A-7192-4372-8E1D-0D6A3AE6DA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E333-0F1E-418E-B1D0-C1E2D1A88AA4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CC3B-7161-4ACE-8013-1A69FBB324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4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1842-E75F-4695-BDE0-5784DD03C01C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1421-09C5-4A51-B5DA-A46B08F1D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45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C11F-ADB7-48A4-A6D7-6062892F731D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CD46-9C0B-44C0-BA60-30679A7B7A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3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6E61-632E-4942-B6C6-00CE7CB3FFD2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F7C7-C15D-4413-8D00-FAE2BE27F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8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3184-CD83-42EF-A7DD-F619F7F2E850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6B20-1D0F-46B8-9056-AC9596978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79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4F62-7D55-49D0-8B84-55FD81FA4F3B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37E8-006A-4914-8556-D3E20AC9B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603F-259A-40AB-B8B9-0064269071A5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4AD9-64CE-4A12-8E03-C0E87F1A6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34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63F9-D5AA-4418-A17A-69F741AD69B5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B197-4791-403B-BB14-27EA4DFC2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93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274638"/>
            <a:ext cx="7000875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0" y="1557338"/>
            <a:ext cx="70104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bs-Latn-BA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F0FE0-3ED0-4CFA-B2B1-021B23FFE710}" type="datetimeFigureOut">
              <a:rPr lang="cs-CZ"/>
              <a:pPr>
                <a:defRPr/>
              </a:pPr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425" y="6237288"/>
            <a:ext cx="2466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713" y="6237288"/>
            <a:ext cx="1817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5D9D5-7136-455E-B24B-5CDF1A9E7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WpZKuy-N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UHgtREWQc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ZY4F-DUXC4" TargetMode="External"/><Relationship Id="rId4" Type="http://schemas.openxmlformats.org/officeDocument/2006/relationships/hyperlink" Target="https://www.youtube.com/watch?v=R8rhNouTHeY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9</a:t>
            </a:r>
            <a:r>
              <a:rPr lang="cs-CZ" sz="4400" dirty="0" smtClean="0"/>
              <a:t>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88" y="1698451"/>
            <a:ext cx="21717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461121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 když prohodíme dvě tkáně? Jaký to bude mít dopad na detekovaný signál?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Koeficienty se sčítají a protože je sčítání asociativní (nezáleží na  pořadí), dostáváme stejný výsledek.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099" b="1"/>
          <a:stretch/>
        </p:blipFill>
        <p:spPr bwMode="auto">
          <a:xfrm>
            <a:off x="0" y="1745431"/>
            <a:ext cx="2170200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88" y="1698451"/>
            <a:ext cx="21717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52592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Jak tedy poznat, jestli paprsek prošel nejdřív tkání 1 a následně tkání 2 nebo naopak?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Nebo co když jsou tkáně náhodně rozděleny?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Klasicky to nejde.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309904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 když provedeme více ozařování tenkým rozbíhavým svazkem pod různými úhly?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94218"/>
            <a:ext cx="3726432" cy="47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318229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Výsledkem bude spousta 2D projekcí intenzity záření do různých rovin.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1" b="29982"/>
          <a:stretch/>
        </p:blipFill>
        <p:spPr>
          <a:xfrm>
            <a:off x="5087297" y="2511756"/>
            <a:ext cx="4056703" cy="41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 k čemu to je dobré?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si zkusíme zrekonstruovat malý CT experiment.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Mějme náhodné uspořádání 4 tkání a našim úkolem je zjistit čísla, která charakterizují velikost absorpce.</a:t>
            </a:r>
          </a:p>
        </p:txBody>
      </p:sp>
    </p:spTree>
    <p:extLst>
      <p:ext uri="{BB962C8B-B14F-4D97-AF65-F5344CB8AC3E}">
        <p14:creationId xmlns:p14="http://schemas.microsoft.com/office/powerpoint/2010/main" val="36744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Náš neznámý model: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8" b="34328"/>
          <a:stretch/>
        </p:blipFill>
        <p:spPr bwMode="auto">
          <a:xfrm>
            <a:off x="3707904" y="3000725"/>
            <a:ext cx="3355851" cy="309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4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Nejprve jej ozáříme zleva: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30" y="3212976"/>
            <a:ext cx="684513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046899"/>
            <a:ext cx="4824536" cy="4622461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20909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jej ozáříme z levého horního rohu:</a:t>
            </a:r>
          </a:p>
        </p:txBody>
      </p:sp>
    </p:spTree>
    <p:extLst>
      <p:ext uri="{BB962C8B-B14F-4D97-AF65-F5344CB8AC3E}">
        <p14:creationId xmlns:p14="http://schemas.microsoft.com/office/powerpoint/2010/main" val="42299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36" y="1868491"/>
            <a:ext cx="2534004" cy="4953691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37471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jej ozáříme z vrchu:</a:t>
            </a:r>
          </a:p>
        </p:txBody>
      </p:sp>
    </p:spTree>
    <p:extLst>
      <p:ext uri="{BB962C8B-B14F-4D97-AF65-F5344CB8AC3E}">
        <p14:creationId xmlns:p14="http://schemas.microsoft.com/office/powerpoint/2010/main" val="3397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20909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jej ozáříme z pravého horního rohu: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40497"/>
            <a:ext cx="4935048" cy="47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70104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Computed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Tomography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(CT) je zobrazovací metoda využívající RTG záření.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Klasické RTG zobrazení je rovinné (výsledkem je 2D obraz) v jednom daném směru.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máme průměty do 4 různých směrů a můžeme se pokusit zrekonstruovat obraz pro jednotlivé „tkáně“.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Existuje více algoritmů, ale pro názornost použijeme nejjednodušší z nich.</a:t>
            </a:r>
          </a:p>
        </p:txBody>
      </p:sp>
    </p:spTree>
    <p:extLst>
      <p:ext uri="{BB962C8B-B14F-4D97-AF65-F5344CB8AC3E}">
        <p14:creationId xmlns:p14="http://schemas.microsoft.com/office/powerpoint/2010/main" val="22503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Naplníme matici daty z 1. ozáření ve shodném směru: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71" y="3318121"/>
            <a:ext cx="6011553" cy="29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2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 naplněné matici přičteme hodnoty průmětu získané po ozáření z levého horního rohu. Nesmíme zapomenout dodržovat směr odkud přichází paprsky.</a:t>
            </a:r>
          </a:p>
        </p:txBody>
      </p:sp>
    </p:spTree>
    <p:extLst>
      <p:ext uri="{BB962C8B-B14F-4D97-AF65-F5344CB8AC3E}">
        <p14:creationId xmlns:p14="http://schemas.microsoft.com/office/powerpoint/2010/main" val="42027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2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4371746" cy="44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2741622" cy="4956853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36031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3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tomto kroku přičteme hodnoty získané při ozáření z hora: </a:t>
            </a:r>
          </a:p>
        </p:txBody>
      </p:sp>
    </p:spTree>
    <p:extLst>
      <p:ext uri="{BB962C8B-B14F-4D97-AF65-F5344CB8AC3E}">
        <p14:creationId xmlns:p14="http://schemas.microsoft.com/office/powerpoint/2010/main" val="17147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25229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4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Přičteme hodnoty po ozáření z pravého vrchního rohu: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556949" cy="44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5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Nyní odečteme od každého pixelu celkovou intenzitu získanou z prvního měření, což je 35.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48" y="3742890"/>
            <a:ext cx="2505425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6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jsme celkově prováděli 4 měření, tak vše vydělíme celkovým počtem ozáření zmenšeným o 1.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7" y="3789040"/>
            <a:ext cx="2448267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44672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Tím jsme vypočetli skutečné hodnoty jednotlivých pixelů v prostoru a vidíme, že tkáň vlevo dole absorbuje nejvíc a tkáň vpravo nahoře nejmíň.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8"/>
          <a:stretch/>
        </p:blipFill>
        <p:spPr>
          <a:xfrm>
            <a:off x="6516216" y="2852936"/>
            <a:ext cx="2448267" cy="22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 bwMode="auto">
              <a:xfrm>
                <a:off x="1905000" y="1412776"/>
                <a:ext cx="7239000" cy="5445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Jak vypočítáme koeficient absorpce?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cs-CZ" altLang="cs-CZ" sz="2800" b="0" i="1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cs-CZ" altLang="cs-CZ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cs-CZ" altLang="cs-CZ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cs-CZ" altLang="cs-CZ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altLang="cs-CZ" sz="28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cs-CZ" altLang="cs-CZ" sz="2800" b="0" i="1" smtClean="0">
                                <a:latin typeface="Cambria Math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altLang="cs-CZ" sz="2800" b="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altLang="cs-CZ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altLang="cs-CZ" sz="28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cs-CZ" altLang="cs-CZ" sz="2800" b="0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altLang="cs-CZ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altLang="cs-CZ" sz="28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endParaRPr lang="cs-CZ" altLang="cs-CZ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Výraz zlogaritmujeme:</a:t>
                </a:r>
              </a:p>
              <a:p>
                <a:pPr marL="2057400"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/>
                              <a:cs typeface="Times New Roman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altLang="cs-CZ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altLang="cs-CZ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ctrl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Protože je tkáň kompaktní, musíme uvažovat spojité rozložení koeficientu absorpce: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altLang="cs-CZ" sz="28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altLang="cs-CZ" sz="2800" dirty="0">
                              <a:latin typeface="Cambria Math"/>
                              <a:cs typeface="Times New Roman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altLang="cs-CZ" sz="2800" i="1" dirty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800" i="1" dirty="0">
                                      <a:latin typeface="Cambria Math"/>
                                      <a:cs typeface="Times New Roman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altLang="cs-CZ" sz="2800" i="1" dirty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altLang="cs-CZ" sz="2800" i="1" dirty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altLang="cs-CZ" sz="2800" i="1" dirty="0"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sup>
                            <m:e>
                              <m:r>
                                <a:rPr lang="cs-CZ" altLang="cs-CZ" sz="28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altLang="cs-CZ" sz="2800" i="1" dirty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2800" i="1" dirty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cs-CZ" altLang="cs-CZ" sz="28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412776"/>
                <a:ext cx="7239000" cy="5445224"/>
              </a:xfrm>
              <a:prstGeom prst="rect">
                <a:avLst/>
              </a:prstGeom>
              <a:blipFill rotWithShape="1">
                <a:blip r:embed="rId3"/>
                <a:stretch>
                  <a:fillRect l="-1516" t="-1120" r="-10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5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7504" y="2736304"/>
            <a:ext cx="88750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Místo statických os x a y budeme používat rotující souřadný systém. 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Osa </a:t>
            </a:r>
            <a:r>
              <a:rPr lang="el-GR" altLang="cs-CZ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odpovídá ose y a popisuje jak hluboko se v tkáni nacházíme.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Osa t odpovídá ose x.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Obě osy rotují okolo počátku systému o úhel </a:t>
            </a:r>
            <a:r>
              <a:rPr lang="el-GR" altLang="cs-CZ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který odpovídá úhlu natočení zdroje RTG záření.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Tím máme zajištěno, že osa t odpovídá rovině projekce intenzity záření.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979712" y="1307479"/>
            <a:ext cx="6765925" cy="5649913"/>
            <a:chOff x="96" y="768"/>
            <a:chExt cx="4262" cy="3559"/>
          </a:xfrm>
        </p:grpSpPr>
        <p:sp>
          <p:nvSpPr>
            <p:cNvPr id="7" name="AutoShape 44"/>
            <p:cNvSpPr>
              <a:spLocks noChangeArrowheads="1"/>
            </p:cNvSpPr>
            <p:nvPr/>
          </p:nvSpPr>
          <p:spPr bwMode="auto">
            <a:xfrm rot="-600000">
              <a:off x="804" y="2754"/>
              <a:ext cx="2736" cy="1152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1575" y="3700"/>
              <a:ext cx="27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 flipV="1">
              <a:off x="1911" y="2068"/>
              <a:ext cx="1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rot="-1800000">
              <a:off x="1431" y="3172"/>
              <a:ext cx="27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rot="19800000" flipV="1">
              <a:off x="96" y="1896"/>
              <a:ext cx="340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rot="-7200000">
              <a:off x="75" y="2934"/>
              <a:ext cx="27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rot="-7200000">
              <a:off x="843" y="2375"/>
              <a:ext cx="30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rot="-7200000">
              <a:off x="1311" y="2343"/>
              <a:ext cx="292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Arc 39"/>
            <p:cNvSpPr>
              <a:spLocks/>
            </p:cNvSpPr>
            <p:nvPr/>
          </p:nvSpPr>
          <p:spPr bwMode="auto">
            <a:xfrm>
              <a:off x="2482" y="3369"/>
              <a:ext cx="290" cy="384"/>
            </a:xfrm>
            <a:custGeom>
              <a:avLst/>
              <a:gdLst>
                <a:gd name="T0" fmla="*/ 0 w 21766"/>
                <a:gd name="T1" fmla="*/ 0 h 21600"/>
                <a:gd name="T2" fmla="*/ 290 w 21766"/>
                <a:gd name="T3" fmla="*/ 327 h 21600"/>
                <a:gd name="T4" fmla="*/ 5 w 21766"/>
                <a:gd name="T5" fmla="*/ 3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66" h="21600" fill="none" extrusionOk="0">
                  <a:moveTo>
                    <a:pt x="-1" y="3"/>
                  </a:moveTo>
                  <a:cubicBezTo>
                    <a:pt x="134" y="1"/>
                    <a:pt x="268" y="-1"/>
                    <a:pt x="403" y="0"/>
                  </a:cubicBezTo>
                  <a:cubicBezTo>
                    <a:pt x="11098" y="0"/>
                    <a:pt x="20183" y="7827"/>
                    <a:pt x="21765" y="18406"/>
                  </a:cubicBezTo>
                </a:path>
                <a:path w="21766" h="21600" stroke="0" extrusionOk="0">
                  <a:moveTo>
                    <a:pt x="-1" y="3"/>
                  </a:moveTo>
                  <a:cubicBezTo>
                    <a:pt x="134" y="1"/>
                    <a:pt x="268" y="-1"/>
                    <a:pt x="403" y="0"/>
                  </a:cubicBezTo>
                  <a:cubicBezTo>
                    <a:pt x="11098" y="0"/>
                    <a:pt x="20183" y="7827"/>
                    <a:pt x="21765" y="18406"/>
                  </a:cubicBezTo>
                  <a:lnTo>
                    <a:pt x="403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4157" y="329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1623" y="216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sp>
          <p:nvSpPr>
            <p:cNvPr id="18" name="Text Box 42"/>
            <p:cNvSpPr txBox="1">
              <a:spLocks noChangeArrowheads="1"/>
            </p:cNvSpPr>
            <p:nvPr/>
          </p:nvSpPr>
          <p:spPr bwMode="auto">
            <a:xfrm rot="-1800000">
              <a:off x="3662" y="2253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</a:p>
          </p:txBody>
        </p:sp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2391" y="3412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θ</a:t>
              </a:r>
              <a:endParaRPr lang="cs-CZ" altLang="cs-CZ"/>
            </a:p>
          </p:txBody>
        </p:sp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2103" y="2884"/>
              <a:ext cx="5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 i="1"/>
                <a:t>x</a:t>
              </a:r>
              <a:r>
                <a:rPr lang="cs-CZ" altLang="cs-CZ"/>
                <a:t>,</a:t>
              </a:r>
              <a:r>
                <a:rPr lang="cs-CZ" altLang="cs-CZ" i="1"/>
                <a:t>y</a:t>
              </a:r>
              <a:r>
                <a:rPr lang="cs-CZ" altLang="cs-CZ"/>
                <a:t>)</a:t>
              </a:r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327" y="964"/>
              <a:ext cx="2448" cy="1936"/>
            </a:xfrm>
            <a:custGeom>
              <a:avLst/>
              <a:gdLst>
                <a:gd name="T0" fmla="*/ 2448 w 2512"/>
                <a:gd name="T1" fmla="*/ 355 h 1920"/>
                <a:gd name="T2" fmla="*/ 2167 w 2512"/>
                <a:gd name="T3" fmla="*/ 161 h 1920"/>
                <a:gd name="T4" fmla="*/ 811 w 2512"/>
                <a:gd name="T5" fmla="*/ 258 h 1920"/>
                <a:gd name="T6" fmla="*/ 109 w 2512"/>
                <a:gd name="T7" fmla="*/ 1710 h 1920"/>
                <a:gd name="T8" fmla="*/ 156 w 2512"/>
                <a:gd name="T9" fmla="*/ 1613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12" h="1920">
                  <a:moveTo>
                    <a:pt x="2512" y="352"/>
                  </a:moveTo>
                  <a:cubicBezTo>
                    <a:pt x="2508" y="264"/>
                    <a:pt x="2504" y="176"/>
                    <a:pt x="2224" y="160"/>
                  </a:cubicBezTo>
                  <a:cubicBezTo>
                    <a:pt x="1944" y="144"/>
                    <a:pt x="1184" y="0"/>
                    <a:pt x="832" y="256"/>
                  </a:cubicBezTo>
                  <a:cubicBezTo>
                    <a:pt x="480" y="512"/>
                    <a:pt x="224" y="1472"/>
                    <a:pt x="112" y="1696"/>
                  </a:cubicBezTo>
                  <a:cubicBezTo>
                    <a:pt x="0" y="1920"/>
                    <a:pt x="80" y="1760"/>
                    <a:pt x="160" y="16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519" y="1108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>
                  <a:cs typeface="Times New Roman" pitchFamily="18" charset="0"/>
                </a:rPr>
                <a:t>θ</a:t>
              </a:r>
              <a:r>
                <a:rPr lang="cs-CZ" altLang="cs-CZ"/>
                <a:t>,</a:t>
              </a:r>
              <a:r>
                <a:rPr lang="cs-CZ" altLang="cs-CZ" i="1"/>
                <a:t>t</a:t>
              </a:r>
              <a:r>
                <a:rPr lang="cs-CZ" altLang="cs-CZ"/>
                <a:t>)</a:t>
              </a:r>
            </a:p>
          </p:txBody>
        </p: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 rot="-1800000">
              <a:off x="3055" y="2616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  <a:r>
                <a:rPr lang="cs-CZ" altLang="cs-CZ" baseline="-25000"/>
                <a:t>2</a:t>
              </a:r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 rot="-1800000">
              <a:off x="2679" y="2836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  <a:r>
                <a:rPr lang="cs-CZ" altLang="cs-CZ" baseline="-25000"/>
                <a:t>1</a:t>
              </a: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1104" y="768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>
                  <a:cs typeface="Times New Roman" pitchFamily="18" charset="0"/>
                </a:rPr>
                <a:t>θ</a:t>
              </a:r>
              <a:r>
                <a:rPr lang="cs-CZ" altLang="cs-CZ"/>
                <a:t>,</a:t>
              </a:r>
              <a:r>
                <a:rPr lang="cs-CZ" altLang="cs-CZ" i="1"/>
                <a:t>t</a:t>
              </a:r>
              <a:r>
                <a:rPr lang="cs-CZ" altLang="cs-CZ" baseline="-25000"/>
                <a:t>1</a:t>
              </a:r>
              <a:r>
                <a:rPr lang="cs-CZ" altLang="cs-CZ"/>
                <a:t>)</a:t>
              </a:r>
            </a:p>
          </p:txBody>
        </p: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>
              <a:off x="1968" y="816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>
                  <a:cs typeface="Times New Roman" pitchFamily="18" charset="0"/>
                </a:rPr>
                <a:t>θ</a:t>
              </a:r>
              <a:r>
                <a:rPr lang="cs-CZ" altLang="cs-CZ"/>
                <a:t>,</a:t>
              </a:r>
              <a:r>
                <a:rPr lang="cs-CZ" altLang="cs-CZ" i="1"/>
                <a:t>t</a:t>
              </a:r>
              <a:r>
                <a:rPr lang="cs-CZ" altLang="cs-CZ" baseline="-25000"/>
                <a:t>2</a:t>
              </a:r>
              <a:r>
                <a:rPr lang="cs-CZ" altLang="cs-CZ"/>
                <a:t>)</a:t>
              </a:r>
            </a:p>
          </p:txBody>
        </p:sp>
        <p:sp>
          <p:nvSpPr>
            <p:cNvPr id="27" name="Text Box 75"/>
            <p:cNvSpPr txBox="1">
              <a:spLocks noChangeArrowheads="1"/>
            </p:cNvSpPr>
            <p:nvPr/>
          </p:nvSpPr>
          <p:spPr bwMode="auto">
            <a:xfrm rot="-1800000">
              <a:off x="816" y="1632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>
                  <a:cs typeface="Times New Roman" pitchFamily="18" charset="0"/>
                </a:rPr>
                <a:t>τ</a:t>
              </a:r>
              <a:endParaRPr lang="cs-CZ" altLang="cs-CZ" i="1"/>
            </a:p>
          </p:txBody>
        </p:sp>
      </p:grpSp>
    </p:spTree>
    <p:extLst>
      <p:ext uri="{BB962C8B-B14F-4D97-AF65-F5344CB8AC3E}">
        <p14:creationId xmlns:p14="http://schemas.microsoft.com/office/powerpoint/2010/main" val="13373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691680" y="1412776"/>
            <a:ext cx="745232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Výsledná funkce signálu:</a:t>
            </a: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Ale nás zajímá rozložení koeficientu absorpce v rovině (</a:t>
            </a:r>
            <a:r>
              <a:rPr lang="el-GR" altLang="cs-CZ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)).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Použijeme inverzní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Radonovu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transformaci (obdoba Fourierovy v MRI)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-252536" y="2008155"/>
                <a:ext cx="9649072" cy="9887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600" i="1">
                          <a:latin typeface="Cambria Math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altLang="cs-CZ" sz="26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  <m: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cs-CZ" altLang="cs-CZ" sz="2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altLang="cs-CZ" sz="26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𝜃</m:t>
                                  </m:r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  <m:r>
                            <a:rPr lang="cs-CZ" altLang="cs-CZ" sz="2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2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func>
                                    <m:funcPr>
                                      <m:ctrlPr>
                                        <a:rPr lang="cs-CZ" altLang="cs-CZ" sz="26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altLang="cs-CZ" sz="260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altLang="cs-CZ" sz="26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cs-CZ" altLang="cs-CZ" sz="26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altLang="cs-CZ" sz="26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𝜏</m:t>
                                      </m:r>
                                      <m:func>
                                        <m:funcPr>
                                          <m:ctrlPr>
                                            <a:rPr lang="cs-CZ" altLang="cs-CZ" sz="26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altLang="cs-CZ" sz="260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cs-CZ" altLang="cs-CZ" sz="26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cs-CZ" altLang="cs-CZ" sz="26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cs-CZ" altLang="cs-CZ" sz="26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𝜏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altLang="cs-CZ" sz="260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𝑡𝑠𝑖𝑛</m:t>
                                              </m:r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cs-CZ" altLang="cs-CZ" sz="26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cs-CZ" altLang="cs-CZ" sz="2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𝜏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cs-CZ" sz="26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2008155"/>
                <a:ext cx="9649072" cy="9887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0" y="5445224"/>
                <a:ext cx="9396536" cy="10265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700" b="0" i="1" smtClean="0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cs-CZ" sz="27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sz="27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7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cs-CZ" sz="27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7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ctrlP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cs-CZ" sz="27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𝑑𝑡𝑑</m:t>
                                  </m:r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cs-CZ" sz="27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sz="2700" b="0" i="0" smtClean="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  <m:func>
                                        <m:funcPr>
                                          <m:ctrlPr>
                                            <a:rPr lang="cs-CZ" sz="27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27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cs-CZ" sz="27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cs-CZ" sz="27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cs-CZ" sz="27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45224"/>
                <a:ext cx="9396536" cy="10265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5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Aby byly hodnoty pixelů přehlednější, nezobrazují se přímo hodnoty absorpčních koeficientů, ale CT čísla (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Hounsfieldovo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číslo)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je tělo z větší části voda, stanovil se standard tak, aby CT číslo bylo pro vodu 0, pak je CT číslo pro vzduch -1000.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707904" y="5697554"/>
                <a:ext cx="3197542" cy="899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𝐶𝑇</m:t>
                      </m:r>
                      <m:r>
                        <a:rPr lang="cs-CZ" sz="2800" b="0" i="1" smtClean="0">
                          <a:latin typeface="Cambria Math"/>
                        </a:rPr>
                        <m:t>=1000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697554"/>
                <a:ext cx="3197542" cy="8997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8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7223167" cy="41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číslo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Protože je člověk schopen rozlišit pouze cca 256 odstínů šedé, výsledný kontrast obrazu se musí vhodně nastavit (optimalizovat).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29" y="0"/>
            <a:ext cx="4516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 skener</a:t>
            </a:r>
            <a:endParaRPr lang="cs-CZ" sz="6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342"/>
            <a:ext cx="9144000" cy="25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</a:t>
            </a:r>
            <a:endParaRPr lang="cs-CZ" sz="6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8914840" cy="25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188640"/>
            <a:ext cx="6858000" cy="1224136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CT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412776"/>
            <a:ext cx="705948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Rychlost CT: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www.youtube.com/watch?v=2CWpZKuy-NE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" y="2537048"/>
            <a:ext cx="4457700" cy="3124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40" y="2996952"/>
            <a:ext cx="4598148" cy="36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70104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Toto zobrazení má tu nevýhodu, že 3D obraz se promítá na 2D rovinu.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Tím dochází ke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trátě informace, protože intenzita každého pixelu je průmětem několika různých tkání, kterými RTG paprsek prošel než dopadl na detektor.</a:t>
            </a:r>
          </a:p>
          <a:p>
            <a:pPr eaLnBrk="1" hangingPunct="1"/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Shrnutí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Výborně chápeme nedostatky klasického RTG a potřeby vyvinout CT.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Teoretický víme, jak počítač počítá intenzity jednotlivých pixelů obrazu.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Umíme napsat a okomentovat rovnici intenzity záření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 okomentovat převod signálu na absorpční koeficient.</a:t>
            </a:r>
          </a:p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Dokonale víme, co je to CT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, vzorec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 jeho základní hodnoty v tkáních.</a:t>
            </a:r>
          </a:p>
          <a:p>
            <a:pPr marL="0" indent="0" eaLnBrk="1" hangingPunct="1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Shrnutí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Víme historii CT skenerů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(doporučuji první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video na posledním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slaidu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jak fungovaly první přístroje, jak fungují novější a jak fungují přístroje se 2 zdroji. </a:t>
            </a:r>
          </a:p>
        </p:txBody>
      </p:sp>
    </p:spTree>
    <p:extLst>
      <p:ext uri="{BB962C8B-B14F-4D97-AF65-F5344CB8AC3E}">
        <p14:creationId xmlns:p14="http://schemas.microsoft.com/office/powerpoint/2010/main" val="14446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Testy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 víme a nevíme z testů. (Opakování)</a:t>
            </a:r>
          </a:p>
          <a:p>
            <a:pPr marL="0" indent="0" eaLnBrk="1" hangingPunct="1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Konec</a:t>
            </a:r>
            <a:endParaRPr lang="cs-CZ" dirty="0">
              <a:ea typeface="+mj-ea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2060848"/>
            <a:ext cx="7010400" cy="44644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www.youtube.com/watch?v=9SUHgtREWQc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www.youtube.com/watch?v=R8rhNouTHeY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www.youtube.com/watch?v=1ZY4F-DUXC4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Konec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9. </a:t>
            </a:r>
            <a:r>
              <a:rPr lang="cs-CZ" dirty="0" smtClean="0"/>
              <a:t>přednášky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7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70104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 odstranění tohoto nedostatku byla vyvinuta CT tomografie.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Výsledkem je 3D obraz, který má větší kontrast a jsme schopni určit, jakými tkáněmi RTG paprsek prošel.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Jak? To si řekneme…</a:t>
            </a:r>
          </a:p>
        </p:txBody>
      </p:sp>
    </p:spTree>
    <p:extLst>
      <p:ext uri="{BB962C8B-B14F-4D97-AF65-F5344CB8AC3E}">
        <p14:creationId xmlns:p14="http://schemas.microsoft.com/office/powerpoint/2010/main" val="22520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6809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průchodu RTG záření látkou dochází k poklesu jeho intenzity, ať už absorpcí či rozptylem.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Uvažujme, že RTG záření prochází homogenní látkou o tloušťce x. Jaká bude intenzita záření po průchodu?</a:t>
            </a:r>
          </a:p>
        </p:txBody>
      </p:sp>
    </p:spTree>
    <p:extLst>
      <p:ext uri="{BB962C8B-B14F-4D97-AF65-F5344CB8AC3E}">
        <p14:creationId xmlns:p14="http://schemas.microsoft.com/office/powerpoint/2010/main" val="18929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243"/>
          <a:stretch/>
        </p:blipFill>
        <p:spPr bwMode="auto">
          <a:xfrm>
            <a:off x="6516216" y="1663969"/>
            <a:ext cx="2952328" cy="500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 bwMode="auto">
              <a:xfrm>
                <a:off x="1905000" y="2204864"/>
                <a:ext cx="4611216" cy="439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Kde </a:t>
                </a:r>
                <a:r>
                  <a:rPr lang="el-GR" altLang="cs-CZ" dirty="0" smtClean="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cs-CZ" altLang="cs-CZ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 je absorpční koeficient tkáně č. 1.</a:t>
                </a: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Čím tlustší tkáň je, tím větší bude pokles intenzity.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204864"/>
                <a:ext cx="4611216" cy="4392488"/>
              </a:xfrm>
              <a:prstGeom prst="rect">
                <a:avLst/>
              </a:prstGeom>
              <a:blipFill rotWithShape="1">
                <a:blip r:embed="rId4"/>
                <a:stretch>
                  <a:fillRect l="-30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099" b="1"/>
          <a:stretch/>
        </p:blipFill>
        <p:spPr bwMode="auto">
          <a:xfrm>
            <a:off x="6650272" y="1715715"/>
            <a:ext cx="2170200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2204864"/>
            <a:ext cx="461121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Co když budeme mít více tkání za sebou? Jak bude vypadat úbytek intenzity záření?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Budou se absorpční koeficienty sčítat nebo násobit?</a:t>
            </a:r>
          </a:p>
        </p:txBody>
      </p:sp>
    </p:spTree>
    <p:extLst>
      <p:ext uri="{BB962C8B-B14F-4D97-AF65-F5344CB8AC3E}">
        <p14:creationId xmlns:p14="http://schemas.microsoft.com/office/powerpoint/2010/main" val="34651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099" b="1"/>
          <a:stretch/>
        </p:blipFill>
        <p:spPr bwMode="auto">
          <a:xfrm>
            <a:off x="6650272" y="1715715"/>
            <a:ext cx="2170200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56506" y="404664"/>
            <a:ext cx="6858000" cy="172819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 smtClean="0"/>
              <a:t>Výpočetní tomografie</a:t>
            </a:r>
            <a:endParaRPr lang="cs-CZ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 bwMode="auto">
              <a:xfrm>
                <a:off x="1905000" y="2204864"/>
                <a:ext cx="4611216" cy="439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Bude platit vztah: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cs-CZ" altLang="cs-CZ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i="1"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altLang="cs-CZ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altLang="cs-CZ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cs-CZ" altLang="cs-CZ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Absorpční koeficienty různých tkání o různých tloušťkách se budou sčítat.</a:t>
                </a: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endParaRPr lang="cs-CZ" altLang="cs-CZ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204864"/>
                <a:ext cx="4611216" cy="4392488"/>
              </a:xfrm>
              <a:prstGeom prst="rect">
                <a:avLst/>
              </a:prstGeom>
              <a:blipFill rotWithShape="1">
                <a:blip r:embed="rId4"/>
                <a:stretch>
                  <a:fillRect l="-3042" t="-1944" r="-48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5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2860</TotalTime>
  <Words>1376</Words>
  <Application>Microsoft Office PowerPoint</Application>
  <PresentationFormat>Předvádění na obrazovce (4:3)</PresentationFormat>
  <Paragraphs>190</Paragraphs>
  <Slides>44</Slides>
  <Notes>43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Motiv1fyzika</vt:lpstr>
      <vt:lpstr>Radiologická fyzika a radiobiologie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Shrnutí</vt:lpstr>
      <vt:lpstr>Testy</vt:lpstr>
      <vt:lpstr>Konec</vt:lpstr>
      <vt:lpstr> Děkuji za pozornost  Konec  9. přednášky   Prezentace vznikla v rámci projektu 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237</cp:revision>
  <dcterms:created xsi:type="dcterms:W3CDTF">2015-01-26T14:14:45Z</dcterms:created>
  <dcterms:modified xsi:type="dcterms:W3CDTF">2016-01-17T15:48:33Z</dcterms:modified>
</cp:coreProperties>
</file>