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409" r:id="rId2"/>
    <p:sldId id="283" r:id="rId3"/>
    <p:sldId id="368" r:id="rId4"/>
    <p:sldId id="381" r:id="rId5"/>
    <p:sldId id="382" r:id="rId6"/>
    <p:sldId id="383" r:id="rId7"/>
    <p:sldId id="378" r:id="rId8"/>
    <p:sldId id="370" r:id="rId9"/>
    <p:sldId id="371" r:id="rId10"/>
    <p:sldId id="372" r:id="rId11"/>
    <p:sldId id="374" r:id="rId12"/>
    <p:sldId id="373" r:id="rId13"/>
    <p:sldId id="376" r:id="rId14"/>
    <p:sldId id="377" r:id="rId15"/>
    <p:sldId id="379" r:id="rId16"/>
    <p:sldId id="380" r:id="rId17"/>
    <p:sldId id="375" r:id="rId18"/>
    <p:sldId id="384" r:id="rId19"/>
    <p:sldId id="386" r:id="rId20"/>
    <p:sldId id="387" r:id="rId21"/>
    <p:sldId id="388" r:id="rId22"/>
    <p:sldId id="385" r:id="rId23"/>
    <p:sldId id="390" r:id="rId24"/>
    <p:sldId id="369" r:id="rId25"/>
    <p:sldId id="392" r:id="rId26"/>
    <p:sldId id="394" r:id="rId27"/>
    <p:sldId id="393" r:id="rId28"/>
    <p:sldId id="396" r:id="rId29"/>
    <p:sldId id="397" r:id="rId30"/>
    <p:sldId id="391" r:id="rId31"/>
    <p:sldId id="398" r:id="rId32"/>
    <p:sldId id="399" r:id="rId33"/>
    <p:sldId id="400" r:id="rId34"/>
    <p:sldId id="401" r:id="rId35"/>
    <p:sldId id="402" r:id="rId36"/>
    <p:sldId id="403" r:id="rId37"/>
    <p:sldId id="404" r:id="rId38"/>
    <p:sldId id="405" r:id="rId39"/>
    <p:sldId id="406" r:id="rId40"/>
    <p:sldId id="407" r:id="rId41"/>
    <p:sldId id="281" r:id="rId42"/>
    <p:sldId id="363" r:id="rId43"/>
    <p:sldId id="408" r:id="rId44"/>
    <p:sldId id="364" r:id="rId45"/>
    <p:sldId id="365" r:id="rId46"/>
    <p:sldId id="410" r:id="rId4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81673" autoAdjust="0"/>
  </p:normalViewPr>
  <p:slideViewPr>
    <p:cSldViewPr>
      <p:cViewPr varScale="1">
        <p:scale>
          <a:sx n="69" d="100"/>
          <a:sy n="69" d="100"/>
        </p:scale>
        <p:origin x="-10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B0B8C-9DC2-4887-B6AC-12B4E024C89D}" type="datetimeFigureOut">
              <a:rPr lang="cs-CZ" smtClean="0"/>
              <a:t>17. 1. 2016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82DDA-A882-4452-8712-C5FF4B0698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616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čte se [:</a:t>
            </a:r>
            <a:r>
              <a:rPr lang="cs-CZ" dirty="0" err="1" smtClean="0"/>
              <a:t>mouzli</a:t>
            </a:r>
            <a:r>
              <a:rPr lang="cs-CZ" dirty="0" smtClean="0"/>
              <a:t>:]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19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Pomocí SPECT dostáváme sadu 2D obrazů</a:t>
            </a:r>
            <a:r>
              <a:rPr lang="cs-CZ" baseline="0" dirty="0" smtClean="0"/>
              <a:t> a matici vektorů. Tyto vektory popisují orientaci 2D obrazu v prostoru. </a:t>
            </a:r>
          </a:p>
          <a:p>
            <a:r>
              <a:rPr lang="cs-CZ" baseline="0" dirty="0" smtClean="0"/>
              <a:t>Na základě znalosti intenzit jednotlivých pixelů v 2D obrazech s příslušným vektorem jsme schopni rekonstruovat 3D obraz. Samotných proces rekonstrukce je více. Buď se snažíme o zpětnou projekci (metoda se snaží zpětné promítání dat z jednotlivých 2D projekcí v prostoru a dopočíst jednotlivé řezy). Nebo pomocí aproximací odhadne, jak by měl co nejpřesněji vypadat obraz, aby odpovídal všem nasnímaným projekcím. Poté se počítač tento odhad pokusí opravit (využitím dalších postupů) a tento opravený následně opět poopraví atp.</a:t>
            </a:r>
          </a:p>
          <a:p>
            <a:r>
              <a:rPr lang="cs-CZ" baseline="0" dirty="0" smtClean="0"/>
              <a:t>Metoda zpětné projekce je rychlá, ale zanechává specifické artefakty (hvězdicovou strukturu)</a:t>
            </a:r>
          </a:p>
          <a:p>
            <a:r>
              <a:rPr lang="cs-CZ" baseline="0" dirty="0" smtClean="0"/>
              <a:t>Iterativní rekonstrukce je bez artefaktů a má další korekční výhody, ale je výpočetně velmi náročná a mohla být nasazena až s příchodem více jádrových procesorů a velké operační paměti.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305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305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305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Zdůraznit přítomnost</a:t>
            </a:r>
            <a:r>
              <a:rPr lang="cs-CZ" baseline="0" dirty="0" smtClean="0"/>
              <a:t> olověných kolimátorů!!!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305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305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305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305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305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305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PET</a:t>
            </a:r>
            <a:r>
              <a:rPr lang="cs-CZ" baseline="0" dirty="0" smtClean="0"/>
              <a:t> využívá </a:t>
            </a:r>
            <a:r>
              <a:rPr lang="cs-CZ" baseline="0" dirty="0" err="1" smtClean="0"/>
              <a:t>koncidenční</a:t>
            </a:r>
            <a:r>
              <a:rPr lang="cs-CZ" baseline="0" dirty="0" smtClean="0"/>
              <a:t> detekci dvojic anihilačních fotonů. Protože se anihilační fotony vždy rozletí v opačných směrech (180°) leží na tzv. koincidenční přímce. Tato přímka slouží k následné rekonstrukci obrazu. Navíc víme, že fotony se pohybují rychlostí c, což v laboratorních vzdálenostech znamená, že dopadnou na detektory současně (na procvičení, si můžete vypočítat, jak moc se liší doba dopadu fotonu, když je místo anihilace o 10cm blíž k jednomu detektoru než k druhému)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305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Tomuto zákonu se říká </a:t>
            </a:r>
            <a:r>
              <a:rPr lang="cs-CZ" dirty="0" err="1" smtClean="0"/>
              <a:t>Mouseleyův</a:t>
            </a:r>
            <a:r>
              <a:rPr lang="cs-CZ" baseline="0" dirty="0" smtClean="0"/>
              <a:t> zákon.</a:t>
            </a:r>
          </a:p>
          <a:p>
            <a:r>
              <a:rPr lang="cs-CZ" baseline="0" dirty="0" smtClean="0"/>
              <a:t>Pokud přechází díra z hladiny n=1 na libovolnou hladinu, tak se tento přechod označuje písmenem K.</a:t>
            </a:r>
          </a:p>
          <a:p>
            <a:r>
              <a:rPr lang="cs-CZ" baseline="0" dirty="0" smtClean="0"/>
              <a:t>Pokud přechází právě o jednu hladinu, označuje se přechod alfa, pokud o dvě tak beta, o tři gama… (ovšem četnost přechodů o více než 1 hladinu rapidně klesá z důvodů platnosti kvantových zákonů)</a:t>
            </a:r>
          </a:p>
          <a:p>
            <a:r>
              <a:rPr lang="cs-CZ" baseline="0" dirty="0" smtClean="0"/>
              <a:t>Pozn. Pokud díra přechází např. z 1. hladiny do 3. tak elektron přechází přesně obráceně, tj. z 3. do 1. hladiny!!!</a:t>
            </a:r>
          </a:p>
          <a:p>
            <a:r>
              <a:rPr lang="cs-CZ" baseline="0" dirty="0" smtClean="0"/>
              <a:t>Odkud přechází DÍRA nám popisuje n1 kam představuje proměnná n2.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196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3051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3051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3051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Zdroj: </a:t>
            </a:r>
            <a:r>
              <a:rPr lang="cs-CZ" dirty="0" err="1" smtClean="0"/>
              <a:t>wikipedia</a:t>
            </a:r>
            <a:r>
              <a:rPr lang="cs-CZ" dirty="0" smtClean="0"/>
              <a:t> online</a:t>
            </a:r>
          </a:p>
          <a:p>
            <a:r>
              <a:rPr lang="cs-CZ" dirty="0" smtClean="0"/>
              <a:t>https://cs.wikipedia.org/wiki/Černobyl    (https://cs.wikipedia.org/wiki/%C4%8Cernobyl)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257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19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RTG</a:t>
            </a:r>
            <a:r>
              <a:rPr lang="cs-CZ" baseline="0" dirty="0" smtClean="0"/>
              <a:t> fluorescence využívá charakteristického záření různých prvků ke studiu složení minerálů a dalších materiálů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19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Je nutno podotknout, že na y ose je intenzita záření a na x úhel delta théta. Je vidět, že kužel světla je opravdu velmi úzký</a:t>
            </a:r>
            <a:r>
              <a:rPr lang="cs-CZ" baseline="0" dirty="0" smtClean="0"/>
              <a:t> (0,1° je velmi úzké)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98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Vysvětlení</a:t>
            </a:r>
            <a:r>
              <a:rPr lang="cs-CZ" baseline="0" dirty="0" smtClean="0"/>
              <a:t> k synchrotronu.</a:t>
            </a:r>
          </a:p>
          <a:p>
            <a:r>
              <a:rPr lang="cs-CZ" baseline="0" dirty="0" smtClean="0"/>
              <a:t>Svazek elektronů se nejprve urychlí v menším lineárním urychlovači (ve středu) a poté je vpuštěn do hlavního okruhu.</a:t>
            </a:r>
          </a:p>
          <a:p>
            <a:r>
              <a:rPr lang="cs-CZ" baseline="0" dirty="0" smtClean="0"/>
              <a:t>Zde je elektron urychlen na požadovanou rychlost a svazek je fokusován. V určitých místech (v nákresu červené krabice) je svazek ohnut, čímž dojde k vyzáření fotonů. Ty jsou vedeny do postranních laboratoří, kde je svazek dál upraven (fokusace, výběr požadované vlnové délky, polarizován….) a použit k danému experimentu.</a:t>
            </a:r>
          </a:p>
          <a:p>
            <a:r>
              <a:rPr lang="cs-CZ" baseline="0" dirty="0" smtClean="0"/>
              <a:t>Jak je vidět, postranních laboratoří je více a z důvodů ekonomických je potřeba, aby experimenty probíhaly zároveň, což komplikuje práci vědců, ale synchrotronové záření je velice užitečné.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9222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Rovnoběžné</a:t>
            </a:r>
            <a:r>
              <a:rPr lang="cs-CZ" baseline="0" dirty="0" smtClean="0"/>
              <a:t> paprsky s kolimátorem dopadají na velkoplošný scintilační krystal. Zde dochází z přeměně gama fotonu na viditelné fotony, které jsou ve fotonásobičích „rozmnoženy“ a detekovány. Z výsledných </a:t>
            </a:r>
            <a:r>
              <a:rPr lang="cs-CZ" baseline="0" dirty="0" err="1" smtClean="0"/>
              <a:t>amplitůd</a:t>
            </a:r>
            <a:r>
              <a:rPr lang="cs-CZ" baseline="0" dirty="0" smtClean="0"/>
              <a:t> jednotlivých fotonásobičů, lze vypočíst polohu zdroje záblesku v lidském těle. V dnešní době je následně ještě signál digitalizován a zobrazen na monitor.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Více např. na </a:t>
            </a:r>
            <a:r>
              <a:rPr lang="cs-CZ" dirty="0" smtClean="0"/>
              <a:t>http://astronuklfyzika.cz/Scintigrafie.htm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3201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305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305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400945"/>
            <a:ext cx="6858000" cy="1470025"/>
          </a:xfrm>
        </p:spPr>
        <p:txBody>
          <a:bodyPr anchor="b">
            <a:noAutofit/>
          </a:bodyPr>
          <a:lstStyle>
            <a:lvl1pPr algn="l"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915544"/>
            <a:ext cx="6858000" cy="504056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17. 1. 2016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49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17. 1. 2016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18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17. 1. 2016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08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C82FF0F-8820-4A30-8662-BAF3E5D6D4D5}" type="datetimeFigureOut">
              <a:rPr lang="cs-CZ" smtClean="0"/>
              <a:t>17. 1. 2016</a:t>
            </a:fld>
            <a:endParaRPr lang="cs-CZ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254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4687" y="4406900"/>
            <a:ext cx="6970713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40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4687" y="3861048"/>
            <a:ext cx="6970713" cy="432048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17. 1. 2016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85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17. 1. 2016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29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17. 1. 2016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44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17. 1. 2016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394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17. 1. 2016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56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17. 1. 2016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30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17. 1. 2016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9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C82FF0F-8820-4A30-8662-BAF3E5D6D4D5}" type="datetimeFigureOut">
              <a:rPr lang="cs-CZ" smtClean="0"/>
              <a:t>17. 1. 2016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17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bs-Latn-BA" sz="5400" b="1" kern="1200" dirty="0">
          <a:ln w="19050">
            <a:solidFill>
              <a:sysClr val="windowText" lastClr="000000"/>
            </a:solidFill>
          </a:ln>
          <a:solidFill>
            <a:schemeClr val="tx1"/>
          </a:solidFill>
          <a:effectLst/>
          <a:latin typeface="Microsoft New Tai Lue" pitchFamily="34" charset="0"/>
          <a:ea typeface="+mj-ea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_-fsXlcDzc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51720" y="764704"/>
            <a:ext cx="6858000" cy="5112568"/>
          </a:xfrm>
        </p:spPr>
        <p:txBody>
          <a:bodyPr/>
          <a:lstStyle/>
          <a:p>
            <a:pPr algn="ctr"/>
            <a:r>
              <a:rPr lang="cs-CZ" dirty="0"/>
              <a:t>Radiologická fyzika 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radiobiologie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6</a:t>
            </a:r>
            <a:r>
              <a:rPr lang="cs-CZ" dirty="0" smtClean="0"/>
              <a:t>. cvičení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653136"/>
            <a:ext cx="1944216" cy="194421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3" r="25699"/>
          <a:stretch/>
        </p:blipFill>
        <p:spPr>
          <a:xfrm>
            <a:off x="7128488" y="4509120"/>
            <a:ext cx="1836000" cy="22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8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Brzdné záření 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691680" y="1556792"/>
                <a:ext cx="7452320" cy="5301208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Pokud se částice pohybuje po kruhové trajektorii, v čase se mění vektor hybnosti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znamená, že derivace je nenulová a částice musí vyzařovat záření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𝑚𝑐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 , </m:t>
                      </m:r>
                      <m:r>
                        <a:rPr lang="cs-CZ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cs-CZ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𝑒𝐵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91680" y="1556792"/>
                <a:ext cx="7452320" cy="5301208"/>
              </a:xfrm>
              <a:blipFill rotWithShape="1">
                <a:blip r:embed="rId2"/>
                <a:stretch>
                  <a:fillRect l="-1882" t="-1609" r="-196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374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76316"/>
            <a:ext cx="36004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Brzdné záření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91680" y="1556792"/>
            <a:ext cx="7452320" cy="530120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Pokud je rychlost částice blízká rychlosti světla (0,99c) je směr vyzařování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rovnoběžný s vektorem hybnosti a má tvar malého kužele o vrcholovém úhlu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78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Synchrotron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68052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Této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kutečnosti se využívá například v synchrotronu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Synchrotron je kruhový urychlovač části, který „generuje“ synchrotronové záření na základě změny směru částice pohybující se rychlostí blízkou rychlosti světla (~0,9c)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44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Synchrotron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07815"/>
            <a:ext cx="7010400" cy="4378996"/>
          </a:xfrm>
        </p:spPr>
      </p:pic>
    </p:spTree>
    <p:extLst>
      <p:ext uri="{BB962C8B-B14F-4D97-AF65-F5344CB8AC3E}">
        <p14:creationId xmlns:p14="http://schemas.microsoft.com/office/powerpoint/2010/main" val="129070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Synchrotron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68052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Záření produkované synchrotronem má široký rozsah vlnových délek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Může dosahovat vysokých intenzit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Kvůli oběhu elektronů v prstenci je záření dodáváno v pulzech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Může být i polarizované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20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Synchrotron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68052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Provoz je nákladný a v Evropě je celkem 25 synchrotronů různých výkonů a různého stáří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376804"/>
              </p:ext>
            </p:extLst>
          </p:nvPr>
        </p:nvGraphicFramePr>
        <p:xfrm>
          <a:off x="2267744" y="3508216"/>
          <a:ext cx="6096000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Země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Počet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Země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Počet</a:t>
                      </a:r>
                      <a:endParaRPr lang="cs-CZ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Německo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Itálie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Švédsko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Dánsko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Francie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Holandsko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Švýcarsko</a:t>
                      </a:r>
                      <a:endParaRPr lang="cs-CZ" dirty="0"/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Španělsko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Velká Británie</a:t>
                      </a:r>
                      <a:endParaRPr lang="cs-CZ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134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Synchrotron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68052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Využité synchrotronu je velmi široké.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Záření se využívá 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Mikroelektronice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Nanotechnologiích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Materiálových vědách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Farmaceutický průmysl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Biologii a biomedicíně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Výzkum životního prostředí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41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Detekce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68052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Pohybový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scintigraf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bylo první zařízení schopno zobrazit distribuci radioaktivity.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Jednalo se o scintilační detektor a elektromagnetické „pisátko“ na společném rameni připojeném k elektromotoru.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19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Detekce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68760"/>
            <a:ext cx="7016105" cy="2972026"/>
          </a:xfrm>
          <a:prstGeom prst="rect">
            <a:avLst/>
          </a:prstGeom>
        </p:spPr>
      </p:pic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1905000" y="4077072"/>
            <a:ext cx="7010400" cy="2664296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Sonda se pohybuje nad objektem a detekuje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cs-CZ" dirty="0" smtClean="0">
                <a:latin typeface="Times New Roman"/>
                <a:cs typeface="Times New Roman"/>
              </a:rPr>
              <a:t>-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záření pouze kolmo nad zdrojem.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Signál převádí na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elmag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Pulzy.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71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Detekce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68760"/>
            <a:ext cx="7016105" cy="2972026"/>
          </a:xfrm>
          <a:prstGeom prst="rect">
            <a:avLst/>
          </a:prstGeom>
        </p:spPr>
      </p:pic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1905000" y="4077072"/>
            <a:ext cx="7010400" cy="2664296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Pulzy jsou zesíleny a jsou vedeny na cívku pisátka.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Dle intenzity pulzu se cívka rozkmitá a pisátko natiskne značku.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92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7525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byste slovně popsali Heisenbergovy relace neurčitosti?</a:t>
            </a:r>
          </a:p>
          <a:p>
            <a:pPr marL="514350" indent="-514350">
              <a:buFont typeface="+mj-lt"/>
              <a:buAutoNum type="arabicPeriod"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tyto relace vypadají zapsány matematicky? Okomentuje je.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028384" y="26369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Řešení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8028384" y="42210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Řešení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883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Detekce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68760"/>
            <a:ext cx="7016105" cy="2972026"/>
          </a:xfrm>
          <a:prstGeom prst="rect">
            <a:avLst/>
          </a:prstGeom>
        </p:spPr>
      </p:pic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1905000" y="4077072"/>
            <a:ext cx="7010400" cy="278092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Čím silnější radioaktivita, tím větší signál, tím větší frekvence kmitání cívka a tím větší hustota značek otištěných pisátkem na papír.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Tím vzniká scintigrafický obraz.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84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Detekce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1905000" y="1340768"/>
            <a:ext cx="7010400" cy="551723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Jedná se o relativně jednoduchá přístroj, který zobrazoval obraz v 1:1.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Měření bylo ovšem pomalé, ať už kvůli pomalému pohybu detektoru, tak i dlouhého snímání a záznamu.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Signál je detekován pouze z jednoho místa (zbytek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cs-CZ" dirty="0" smtClean="0">
                <a:latin typeface="Times New Roman"/>
                <a:cs typeface="Times New Roman"/>
              </a:rPr>
              <a:t>-fotonů nebyl využit).</a:t>
            </a:r>
          </a:p>
          <a:p>
            <a:r>
              <a:rPr lang="cs-CZ" dirty="0" smtClean="0">
                <a:latin typeface="Times New Roman"/>
                <a:cs typeface="Times New Roman"/>
              </a:rPr>
              <a:t>Měření je bez časové závislosti (nelze zachytit změnu radioaktivity v čase (statická scintigrafie)).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29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Detekce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68052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 se od 80. let používají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cs-CZ" dirty="0" smtClean="0">
                <a:latin typeface="Times New Roman"/>
                <a:cs typeface="Times New Roman"/>
              </a:rPr>
              <a:t>-kamery.</a:t>
            </a:r>
          </a:p>
          <a:p>
            <a:r>
              <a:rPr lang="cs-CZ" dirty="0" smtClean="0">
                <a:latin typeface="Times New Roman"/>
                <a:cs typeface="Times New Roman"/>
              </a:rPr>
              <a:t>Jedná se o principiálně i konstrukčně složité přístroje.</a:t>
            </a:r>
          </a:p>
          <a:p>
            <a:r>
              <a:rPr lang="cs-CZ" dirty="0" smtClean="0">
                <a:latin typeface="Times New Roman"/>
                <a:cs typeface="Times New Roman"/>
              </a:rPr>
              <a:t>První zkonstruoval </a:t>
            </a:r>
            <a:r>
              <a:rPr lang="cs-CZ" dirty="0" err="1" smtClean="0">
                <a:latin typeface="Times New Roman"/>
                <a:cs typeface="Times New Roman"/>
              </a:rPr>
              <a:t>H.O.Anger</a:t>
            </a:r>
            <a:r>
              <a:rPr lang="cs-CZ" dirty="0">
                <a:latin typeface="Times New Roman"/>
                <a:cs typeface="Times New Roman"/>
              </a:rPr>
              <a:t> </a:t>
            </a:r>
            <a:r>
              <a:rPr lang="cs-CZ" dirty="0" smtClean="0">
                <a:latin typeface="Times New Roman"/>
                <a:cs typeface="Times New Roman"/>
              </a:rPr>
              <a:t>(1958)</a:t>
            </a:r>
          </a:p>
          <a:p>
            <a:r>
              <a:rPr lang="cs-CZ" dirty="0" smtClean="0">
                <a:latin typeface="Times New Roman"/>
                <a:cs typeface="Times New Roman"/>
              </a:rPr>
              <a:t>Použil více fotonásobičů.</a:t>
            </a:r>
          </a:p>
          <a:p>
            <a:r>
              <a:rPr lang="cs-CZ" dirty="0" smtClean="0">
                <a:latin typeface="Times New Roman"/>
                <a:cs typeface="Times New Roman"/>
              </a:rPr>
              <a:t>Kolimátor je olověná destička s velkým množstvím otvorů (projdou pouze kolmo dopadající fotony).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56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Detekce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06376"/>
            <a:ext cx="6984611" cy="3926880"/>
          </a:xfrm>
        </p:spPr>
      </p:pic>
    </p:spTree>
    <p:extLst>
      <p:ext uri="{BB962C8B-B14F-4D97-AF65-F5344CB8AC3E}">
        <p14:creationId xmlns:p14="http://schemas.microsoft.com/office/powerpoint/2010/main" val="390572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68052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Jedno-fotonová emisní počítačová tomografie (Single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Photon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Emission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Computerized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Tomography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Využívá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cs-CZ" dirty="0" smtClean="0">
                <a:latin typeface="Times New Roman"/>
                <a:cs typeface="Times New Roman"/>
              </a:rPr>
              <a:t>-radionuklidy.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Rotační model (starší).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Stacionární (novější).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16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SPECT - rotační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68052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Rovinná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cs-CZ" dirty="0" smtClean="0">
                <a:latin typeface="Times New Roman"/>
                <a:cs typeface="Times New Roman"/>
              </a:rPr>
              <a:t>-kamera, která se může pohybovat okolo pacienta.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Tomuto uchycení se říká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gantry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(portál)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Může být i více detekčních systémů na jedné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gantry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(dvouhlavá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cs-CZ" dirty="0" smtClean="0">
                <a:latin typeface="Times New Roman"/>
                <a:cs typeface="Times New Roman"/>
              </a:rPr>
              <a:t>-kamera).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Gantry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obíhá (rotuje) okolo pacienta a snímá rovinné obrazy.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09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SPECT - rotační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06674" cy="471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9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SPECT - rotační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184576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Rotace může být kontinuální nebo kroková.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Většinou 32 nebo 64 obrazů.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Následuje počítačová rekonstrukce obrazů ve výsledný 3D obraz.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3D obrazem se dále pracuje pomocí pokročilých metod analýzy obrazu.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Nevýhody rotační SPECT: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Dlouhá doba vyšetření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Nízká detekční účinnost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31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SPECT - stacionární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68052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Větší počet stacionárních detektorů.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Lepší detekční účinnost.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Rychlejší vyšetření.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ekonstrukce obrazu už při měření.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Nižší dávka radionuklidu.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74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SPECT - stacionární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12776"/>
            <a:ext cx="4320480" cy="5158504"/>
          </a:xfrm>
        </p:spPr>
      </p:pic>
    </p:spTree>
    <p:extLst>
      <p:ext uri="{BB962C8B-B14F-4D97-AF65-F5344CB8AC3E}">
        <p14:creationId xmlns:p14="http://schemas.microsoft.com/office/powerpoint/2010/main" val="153699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Charakteristické z.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68052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Už z názvu je patrné, že každý prvek má své vlastní charakteristické záření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Studiem závislosti volby materiálu anody a vlnové délce emitovaného záření se zabýval H.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Moseley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Energie elektronového obalu je kvantována a energetické hladiny jsou pro každý prvek unikátní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60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184576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Pozitronová Emisní Tomografie.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Využívá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zářičů.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Konkrétně detekujeme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cs-CZ" dirty="0" smtClean="0">
                <a:latin typeface="Times New Roman"/>
                <a:cs typeface="Times New Roman"/>
              </a:rPr>
              <a:t> záření vzniklé anihilací pozitronu a elektronu.</a:t>
            </a:r>
          </a:p>
          <a:p>
            <a:r>
              <a:rPr lang="cs-CZ" dirty="0" smtClean="0">
                <a:latin typeface="Times New Roman"/>
                <a:cs typeface="Times New Roman"/>
              </a:rPr>
              <a:t>Při anihilaci e</a:t>
            </a:r>
            <a:r>
              <a:rPr lang="cs-CZ" baseline="30000" dirty="0" smtClean="0">
                <a:latin typeface="Times New Roman"/>
                <a:cs typeface="Times New Roman"/>
              </a:rPr>
              <a:t>+</a:t>
            </a:r>
            <a:r>
              <a:rPr lang="cs-CZ" dirty="0" smtClean="0">
                <a:latin typeface="Times New Roman"/>
                <a:cs typeface="Times New Roman"/>
              </a:rPr>
              <a:t> a e</a:t>
            </a:r>
            <a:r>
              <a:rPr lang="cs-CZ" baseline="30000" dirty="0" smtClean="0">
                <a:latin typeface="Times New Roman"/>
                <a:cs typeface="Times New Roman"/>
              </a:rPr>
              <a:t>-</a:t>
            </a:r>
            <a:r>
              <a:rPr lang="cs-CZ" dirty="0" smtClean="0">
                <a:latin typeface="Times New Roman"/>
                <a:cs typeface="Times New Roman"/>
              </a:rPr>
              <a:t> dochází k jejich vzájemnému zániku a tvorbě dvou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cs-CZ" dirty="0" smtClean="0">
                <a:latin typeface="Times New Roman"/>
                <a:cs typeface="Times New Roman"/>
              </a:rPr>
              <a:t> fotonů a každý má energii 511 </a:t>
            </a:r>
            <a:r>
              <a:rPr lang="cs-CZ" dirty="0" err="1" smtClean="0">
                <a:latin typeface="Times New Roman"/>
                <a:cs typeface="Times New Roman"/>
              </a:rPr>
              <a:t>keV</a:t>
            </a:r>
            <a:r>
              <a:rPr lang="cs-CZ" dirty="0" smtClean="0">
                <a:latin typeface="Times New Roman"/>
                <a:cs typeface="Times New Roman"/>
              </a:rPr>
              <a:t>.</a:t>
            </a:r>
          </a:p>
          <a:p>
            <a:r>
              <a:rPr lang="cs-CZ" dirty="0" smtClean="0">
                <a:latin typeface="Times New Roman"/>
                <a:cs typeface="Times New Roman"/>
              </a:rPr>
              <a:t>Navíc směr pohybu je téměř přesně opačný (svírá úhel ~180°).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67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184576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/>
                <a:cs typeface="Times New Roman"/>
              </a:rPr>
              <a:t>V době anihilace e</a:t>
            </a:r>
            <a:r>
              <a:rPr lang="cs-CZ" baseline="30000" dirty="0" smtClean="0">
                <a:latin typeface="Times New Roman"/>
                <a:cs typeface="Times New Roman"/>
              </a:rPr>
              <a:t>+</a:t>
            </a:r>
            <a:r>
              <a:rPr lang="cs-CZ" dirty="0" smtClean="0">
                <a:latin typeface="Times New Roman"/>
                <a:cs typeface="Times New Roman"/>
              </a:rPr>
              <a:t> a e</a:t>
            </a:r>
            <a:r>
              <a:rPr lang="cs-CZ" baseline="30000" dirty="0" smtClean="0">
                <a:latin typeface="Times New Roman"/>
                <a:cs typeface="Times New Roman"/>
              </a:rPr>
              <a:t>-</a:t>
            </a:r>
            <a:r>
              <a:rPr lang="cs-CZ" dirty="0" smtClean="0">
                <a:latin typeface="Times New Roman"/>
                <a:cs typeface="Times New Roman"/>
              </a:rPr>
              <a:t> v hustém látkovém prostředí mají oba velmi malou rychlost a jejich energie je blízká klidové, která je 511 </a:t>
            </a:r>
            <a:r>
              <a:rPr lang="cs-CZ" dirty="0" err="1" smtClean="0">
                <a:latin typeface="Times New Roman"/>
                <a:cs typeface="Times New Roman"/>
              </a:rPr>
              <a:t>keV</a:t>
            </a:r>
            <a:r>
              <a:rPr lang="cs-CZ" dirty="0" smtClean="0">
                <a:latin typeface="Times New Roman"/>
                <a:cs typeface="Times New Roman"/>
              </a:rPr>
              <a:t>.</a:t>
            </a:r>
            <a:endParaRPr lang="cs-CZ" dirty="0">
              <a:latin typeface="Times New Roman"/>
              <a:cs typeface="Times New Roman"/>
            </a:endParaRPr>
          </a:p>
          <a:p>
            <a:r>
              <a:rPr lang="cs-CZ" dirty="0" smtClean="0">
                <a:latin typeface="Times New Roman"/>
                <a:cs typeface="Times New Roman"/>
              </a:rPr>
              <a:t>Proto i vzniklé fotony mají energii okolo 511 </a:t>
            </a:r>
            <a:r>
              <a:rPr lang="cs-CZ" dirty="0" err="1" smtClean="0">
                <a:latin typeface="Times New Roman"/>
                <a:cs typeface="Times New Roman"/>
              </a:rPr>
              <a:t>keV</a:t>
            </a:r>
            <a:r>
              <a:rPr lang="cs-CZ" dirty="0" smtClean="0">
                <a:latin typeface="Times New Roman"/>
                <a:cs typeface="Times New Roman"/>
              </a:rPr>
              <a:t> (plyne ze ZZE).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 ZZH vyplývá, že směry fotonů musí být opačné nebo tomuto směru velmi podobné.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39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184576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/>
                <a:cs typeface="Times New Roman"/>
              </a:rPr>
              <a:t>Všech těchto poznatků je využito při detekci PET.</a:t>
            </a:r>
          </a:p>
          <a:p>
            <a:r>
              <a:rPr lang="cs-CZ" dirty="0" smtClean="0">
                <a:latin typeface="Times New Roman"/>
                <a:cs typeface="Times New Roman"/>
              </a:rPr>
              <a:t>Scintilační detektory jsou rozmístěny v kruhu okolo pacienta.</a:t>
            </a:r>
          </a:p>
          <a:p>
            <a:r>
              <a:rPr lang="cs-CZ" dirty="0" smtClean="0">
                <a:latin typeface="Times New Roman"/>
                <a:cs typeface="Times New Roman"/>
              </a:rPr>
              <a:t>Protože 511 </a:t>
            </a:r>
            <a:r>
              <a:rPr lang="cs-CZ" dirty="0" err="1" smtClean="0">
                <a:latin typeface="Times New Roman"/>
                <a:cs typeface="Times New Roman"/>
              </a:rPr>
              <a:t>keV</a:t>
            </a:r>
            <a:r>
              <a:rPr lang="cs-CZ" dirty="0" smtClean="0">
                <a:latin typeface="Times New Roman"/>
                <a:cs typeface="Times New Roman"/>
              </a:rPr>
              <a:t> je poměrně vysoká energie musejí být scintilační krystaly ze speciálního materiálu.</a:t>
            </a:r>
          </a:p>
          <a:p>
            <a:r>
              <a:rPr lang="cs-CZ" dirty="0" smtClean="0">
                <a:latin typeface="Times New Roman"/>
                <a:cs typeface="Times New Roman"/>
              </a:rPr>
              <a:t>Průměr prstence s detektory bývá 60-80 cm.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32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184576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/>
                <a:cs typeface="Times New Roman"/>
              </a:rPr>
              <a:t>Po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cs-CZ" baseline="30000" dirty="0" smtClean="0">
                <a:latin typeface="Times New Roman"/>
                <a:cs typeface="Times New Roman"/>
              </a:rPr>
              <a:t>+</a:t>
            </a:r>
            <a:r>
              <a:rPr lang="cs-CZ" dirty="0" smtClean="0">
                <a:latin typeface="Times New Roman"/>
                <a:cs typeface="Times New Roman"/>
              </a:rPr>
              <a:t> rozpadu </a:t>
            </a:r>
            <a:r>
              <a:rPr lang="cs-CZ" dirty="0">
                <a:latin typeface="Times New Roman"/>
                <a:cs typeface="Times New Roman"/>
              </a:rPr>
              <a:t>se pozitron pohybuje </a:t>
            </a:r>
            <a:r>
              <a:rPr lang="cs-CZ" dirty="0" smtClean="0">
                <a:latin typeface="Times New Roman"/>
                <a:cs typeface="Times New Roman"/>
              </a:rPr>
              <a:t>1-3 mm dokud se nezpomalí natolik, aby mohl anihilovat.</a:t>
            </a:r>
          </a:p>
          <a:p>
            <a:r>
              <a:rPr lang="cs-CZ" dirty="0" smtClean="0">
                <a:latin typeface="Times New Roman"/>
                <a:cs typeface="Times New Roman"/>
              </a:rPr>
              <a:t>Touto základní mezí je určena rozlišovací schopnost PET.</a:t>
            </a:r>
          </a:p>
          <a:p>
            <a:r>
              <a:rPr lang="cs-CZ" dirty="0" smtClean="0">
                <a:latin typeface="Times New Roman"/>
                <a:cs typeface="Times New Roman"/>
              </a:rPr>
              <a:t>Pro často využívaný </a:t>
            </a:r>
            <a:r>
              <a:rPr lang="cs-CZ" baseline="30000" dirty="0" smtClean="0">
                <a:latin typeface="Times New Roman"/>
                <a:cs typeface="Times New Roman"/>
              </a:rPr>
              <a:t>18</a:t>
            </a:r>
            <a:r>
              <a:rPr lang="cs-CZ" dirty="0" smtClean="0">
                <a:latin typeface="Times New Roman"/>
                <a:cs typeface="Times New Roman"/>
              </a:rPr>
              <a:t>F je tato mez 0,9 mm, což je ovšem méně než je rozlišovací schopnost většiny aparatur.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36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184576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/>
                <a:cs typeface="Times New Roman"/>
              </a:rPr>
              <a:t>Po anihilaci vznikají 2 fotony, které jsou koincidenčně detekovány.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Detekovány jsou jen ty fotony, které leží na koincidenční přímce (spojnice foton1-místo anihilace-foton2) a dopadnou současně na dva protější detektory (viz obrázek).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90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PET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1856"/>
            <a:ext cx="8856984" cy="3749392"/>
          </a:xfrm>
        </p:spPr>
      </p:pic>
    </p:spTree>
    <p:extLst>
      <p:ext uri="{BB962C8B-B14F-4D97-AF65-F5344CB8AC3E}">
        <p14:creationId xmlns:p14="http://schemas.microsoft.com/office/powerpoint/2010/main" val="28080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239000" cy="5184576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/>
                <a:cs typeface="Times New Roman"/>
              </a:rPr>
              <a:t>PET má oproti SPECT výhody: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Oproti rotační SPECT detektory nerotují (rychlejší měření a vyšší detekční účinnost).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Oproti stacionární SPECT se před detektory nenachází olověné kolimátory, které absorbují nežádoucí fotony.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 má PET vyšší detekční účinnost.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4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59488" cy="5184576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/>
                <a:cs typeface="Times New Roman"/>
              </a:rPr>
              <a:t>PET ovšem ovlivňují i nežádoucí jevy: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/>
                <a:cs typeface="Times New Roman"/>
              </a:rPr>
              <a:t> </a:t>
            </a:r>
            <a:r>
              <a:rPr lang="cs-CZ" dirty="0" smtClean="0">
                <a:latin typeface="Times New Roman"/>
                <a:cs typeface="Times New Roman"/>
              </a:rPr>
              <a:t>Absorpce záření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/>
                <a:cs typeface="Times New Roman"/>
              </a:rPr>
              <a:t> </a:t>
            </a:r>
            <a:r>
              <a:rPr lang="cs-CZ" dirty="0" err="1" smtClean="0">
                <a:latin typeface="Times New Roman"/>
                <a:cs typeface="Times New Roman"/>
              </a:rPr>
              <a:t>Comptonův</a:t>
            </a:r>
            <a:r>
              <a:rPr lang="cs-CZ" dirty="0" smtClean="0">
                <a:latin typeface="Times New Roman"/>
                <a:cs typeface="Times New Roman"/>
              </a:rPr>
              <a:t> rozptyl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/>
                <a:cs typeface="Times New Roman"/>
              </a:rPr>
              <a:t> </a:t>
            </a:r>
            <a:r>
              <a:rPr lang="cs-CZ" dirty="0" smtClean="0">
                <a:latin typeface="Times New Roman"/>
                <a:cs typeface="Times New Roman"/>
              </a:rPr>
              <a:t>Dolet pozitronů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/>
                <a:cs typeface="Times New Roman"/>
              </a:rPr>
              <a:t> </a:t>
            </a:r>
            <a:r>
              <a:rPr lang="cs-CZ" dirty="0" smtClean="0">
                <a:latin typeface="Times New Roman"/>
                <a:cs typeface="Times New Roman"/>
              </a:rPr>
              <a:t>Odchylka od 180°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/>
                <a:cs typeface="Times New Roman"/>
              </a:rPr>
              <a:t> </a:t>
            </a:r>
            <a:r>
              <a:rPr lang="cs-CZ" dirty="0" smtClean="0">
                <a:latin typeface="Times New Roman"/>
                <a:cs typeface="Times New Roman"/>
              </a:rPr>
              <a:t>Náhodné koincidence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5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59488" cy="5184576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/>
                <a:cs typeface="Times New Roman"/>
              </a:rPr>
              <a:t>Kolem 90 % PET vyšetření slouží v onkologii k lokalizaci, určení povahy nádorů a monitorování odezvy nádoru na terapii.</a:t>
            </a:r>
          </a:p>
          <a:p>
            <a:r>
              <a:rPr lang="cs-CZ" dirty="0" smtClean="0">
                <a:latin typeface="Times New Roman"/>
                <a:cs typeface="Times New Roman"/>
              </a:rPr>
              <a:t>V neurologie se využívá ke sledování aktivity v mozku.</a:t>
            </a:r>
          </a:p>
          <a:p>
            <a:r>
              <a:rPr lang="cs-CZ" dirty="0" smtClean="0">
                <a:latin typeface="Times New Roman"/>
                <a:cs typeface="Times New Roman"/>
              </a:rPr>
              <a:t>V kombinaci s CT (PET/CT) dodává funkční obraz.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34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Černobyl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63688" y="1340768"/>
            <a:ext cx="7200800" cy="525658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Roku 1977 byl 18 kilometrů severně od města dobudován 1. reaktor Jaderné elektrárny Černobyl. V sobotu 26. dubna 1986 v 1 hodinu 23 minut došlo na jejím 4. reaktorovém bloku k dosud největší zaznamenané havárii jaderné elektrárny. Výbuch způsobil uvolnění velkého množství radioaktivních částic. Okolo 130 000 lidí z blízkého okolí bylo evakuováno. Evakuace však proběhla až několik desítek hodin po havárii. Obyvatelům také dlouho nebylo řečeno, co se vlastně děje, a tak většina z nich ani nevěděla, že jsou během evakuace velmi silně ozařováni. A to stejně tak jako armáda a všichni ostatní, kdo pomáhali odstraňovat, nebo aspoň zmírňovat, následky této havárie.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Ačkoliv je celá oblast stále radioaktivní a město oficiálně opuštěné, okolo pěti set zejména starých lidí se přes nebezpečí rozhodlo vrátit do svého města.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Dnes v Černobylu žije asi 3000 lidí, jde o úředníky, zaměstnance elektrárny a pracovníky starající se o „Zónu“. Střídají se tam po týdnu, který má čtyři pracovní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059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54" b="24078"/>
          <a:stretch>
            <a:fillRect/>
          </a:stretch>
        </p:blipFill>
        <p:spPr bwMode="auto">
          <a:xfrm>
            <a:off x="0" y="963276"/>
            <a:ext cx="3779912" cy="591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Charakteristické z. 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419872" y="1556792"/>
                <a:ext cx="5570240" cy="4680520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 zjednodušeném diagramu vidíme přechody děr mezi hladinami a jejich označení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cs-CZ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24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ħ</m:t>
                                  </m:r>
                                  <m:r>
                                    <a:rPr lang="cs-CZ" sz="24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cs-CZ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24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cs-CZ" sz="24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cs-CZ" sz="24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cs-CZ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000" b="0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cs-CZ" sz="3000" b="0" i="1" smtClean="0">
                          <a:latin typeface="Cambria Math"/>
                          <a:cs typeface="Times New Roman" panose="02020603050405020304" pitchFamily="18" charset="0"/>
                        </a:rPr>
                        <m:t>=13,6</m:t>
                      </m:r>
                      <m:sSup>
                        <m:sSupPr>
                          <m:ctrlPr>
                            <a:rPr lang="cs-CZ" sz="3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3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3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  <m:r>
                                <a:rPr lang="cs-CZ" sz="3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cs-CZ" sz="3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cs-CZ" sz="3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30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30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cs-CZ" sz="30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30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cs-CZ" sz="30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cs-CZ" sz="30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cs-CZ" sz="3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30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30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cs-CZ" sz="30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30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cs-CZ" sz="30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cs-CZ" sz="30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cs-CZ" sz="3000" b="0" i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eV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19872" y="1556792"/>
                <a:ext cx="5570240" cy="4680520"/>
              </a:xfrm>
              <a:blipFill rotWithShape="1">
                <a:blip r:embed="rId4"/>
                <a:stretch>
                  <a:fillRect l="-2407" t="-182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12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Sestřih videa o </a:t>
            </a:r>
            <a:r>
              <a:rPr lang="cs-CZ" dirty="0" smtClean="0"/>
              <a:t>Černobylu </a:t>
            </a:r>
            <a:r>
              <a:rPr lang="cs-CZ" dirty="0" smtClean="0"/>
              <a:t>(vystřiženy nejzajímavější pasáže cca 20 min).</a:t>
            </a:r>
          </a:p>
          <a:p>
            <a:r>
              <a:rPr lang="cs-CZ" dirty="0" smtClean="0"/>
              <a:t>Zde neposílám, protože video má 200MB (je to verze bez videa</a:t>
            </a:r>
            <a:r>
              <a:rPr lang="cs-CZ" dirty="0" smtClean="0"/>
              <a:t>).</a:t>
            </a:r>
          </a:p>
          <a:p>
            <a:r>
              <a:rPr lang="cs-CZ" dirty="0" smtClean="0"/>
              <a:t>Celé video na youtube.com</a:t>
            </a:r>
            <a:endParaRPr lang="cs-CZ" dirty="0"/>
          </a:p>
          <a:p>
            <a:r>
              <a:rPr lang="cs-CZ" dirty="0">
                <a:hlinkClick r:id="rId2"/>
              </a:rPr>
              <a:t>https://www.youtube.com/watch?v=p</a:t>
            </a:r>
            <a:r>
              <a:rPr lang="cs-CZ">
                <a:hlinkClick r:id="rId2"/>
              </a:rPr>
              <a:t>_-</a:t>
            </a:r>
            <a:r>
              <a:rPr lang="cs-CZ" smtClean="0">
                <a:hlinkClick r:id="rId2"/>
              </a:rPr>
              <a:t>fsXlcDzc</a:t>
            </a:r>
            <a:endParaRPr lang="cs-CZ" smtClean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73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Konec 6. cvičení</a:t>
            </a:r>
            <a:endParaRPr lang="cs-CZ" sz="48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1628800"/>
            <a:ext cx="6153150" cy="3105150"/>
          </a:xfrm>
        </p:spPr>
      </p:pic>
    </p:spTree>
    <p:extLst>
      <p:ext uri="{BB962C8B-B14F-4D97-AF65-F5344CB8AC3E}">
        <p14:creationId xmlns:p14="http://schemas.microsoft.com/office/powerpoint/2010/main" val="252484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1905000" y="1268760"/>
            <a:ext cx="7010400" cy="529723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byste slovně popsali Heisenbergovy relace neurčitosti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Možností je více, ale např.: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Relace neurčitosti dávají do vztahu dvě veličiny (tzv. konjugované veličiny). Pokud měříme obě veličiny (např. polohu a hybnost částice) tak se projeví jejich vzájemný vztah. Čím přesněji budeme chtít změřit jednu z veličin, tím nepřesněji změříme tu druhou. To se dostatečně projeví až na úrovni mikrosvěta. </a:t>
            </a:r>
          </a:p>
          <a:p>
            <a:pPr marL="0" indent="0">
              <a:buNone/>
            </a:pP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17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1905000" y="1268760"/>
            <a:ext cx="7010400" cy="28083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byste slovně popsali Heisenbergovy relace neurčitosti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Pokud ovšem u auta budeme chtít určit hybnost s přesností na 50 desetinných míst a zároveň polohu těžiště auta s přesností na </a:t>
            </a:r>
            <a:r>
              <a:rPr lang="cs-CZ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tak nám to relace neurčitosti nepovolí. </a:t>
            </a:r>
          </a:p>
          <a:p>
            <a:pPr marL="0" indent="0">
              <a:buNone/>
            </a:pP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267744" y="4077071"/>
                <a:ext cx="4995085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280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d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−50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       </m:t>
                      </m:r>
                      <m:d>
                        <m:d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−15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077071"/>
                <a:ext cx="4995085" cy="52809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2267744" y="4701107"/>
                <a:ext cx="3737882" cy="9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280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d>
                      <m:d>
                        <m:d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−65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&lt;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ħ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701107"/>
                <a:ext cx="3737882" cy="90774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194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2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1907704" y="1268760"/>
            <a:ext cx="7010400" cy="11881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tyto relace vypadají zapsány matematicky? Okomentuje je.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4410819" y="4036584"/>
                <a:ext cx="2441438" cy="9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280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d>
                      <m:d>
                        <m:d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≥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ħ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819" y="4036584"/>
                <a:ext cx="2441438" cy="90774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ástupný symbol pro obsah 2"/>
          <p:cNvSpPr txBox="1">
            <a:spLocks/>
          </p:cNvSpPr>
          <p:nvPr/>
        </p:nvSpPr>
        <p:spPr>
          <a:xfrm>
            <a:off x="1907704" y="2312876"/>
            <a:ext cx="7010400" cy="25562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8" indent="-534988">
              <a:tabLst>
                <a:tab pos="534988" algn="l"/>
              </a:tabLst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Relace neurčitosti nám říkají, že součin směrodatných odchylek dvou konjugovaných veličin nesmí být menší než polovina redukované Planckovy konstanty.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1882080" y="4773810"/>
            <a:ext cx="7010400" cy="18841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8" indent="-534988">
              <a:tabLst>
                <a:tab pos="534988" algn="l"/>
              </a:tabLst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Konjugovanými veličinami jsou poloha a hybnost, energie a čas, dvě na sebe kolmé (ortogonální) složky celkového momentu hybnosti…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518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3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3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1905000" y="1196752"/>
            <a:ext cx="7010400" cy="172819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Mějme excitované technecium 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Určete vlnovou délku emitovaného světla při přechodu K</a:t>
            </a:r>
            <a:r>
              <a:rPr lang="el-G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</a:t>
            </a:r>
            <a:r>
              <a:rPr lang="el-G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2852936"/>
            <a:ext cx="7010400" cy="35283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lphaLcParenR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l-GR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 přechod z 1. do 2. hladiny n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 a n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=2.</a:t>
            </a:r>
          </a:p>
          <a:p>
            <a:pPr marL="514350" indent="-514350">
              <a:buAutoNum type="alphaLcParenR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l-GR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 2. do 4. n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 a n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=4.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2534193" y="3730960"/>
                <a:ext cx="5854231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cs-CZ" sz="2400" i="1" smtClean="0">
                          <a:latin typeface="Cambria Math"/>
                          <a:cs typeface="Times New Roman" panose="02020603050405020304" pitchFamily="18" charset="0"/>
                        </a:rPr>
                        <m:t>=13,6</m:t>
                      </m:r>
                      <m:sSup>
                        <m:sSupPr>
                          <m:ctrlPr>
                            <a:rPr lang="cs-CZ" sz="2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  <m:r>
                                <a:rPr lang="cs-CZ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cs-CZ" sz="24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cs-CZ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cs-CZ" sz="24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b/>
                                <m:sup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cs-CZ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=17,992 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𝑘𝑒𝑉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193" y="3730960"/>
                <a:ext cx="5854231" cy="9221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2555776" y="5157192"/>
                <a:ext cx="5684313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cs-CZ" sz="2400" i="1" smtClean="0">
                          <a:latin typeface="Cambria Math"/>
                          <a:cs typeface="Times New Roman" panose="02020603050405020304" pitchFamily="18" charset="0"/>
                        </a:rPr>
                        <m:t>=13,6</m:t>
                      </m:r>
                      <m:sSup>
                        <m:sSupPr>
                          <m:ctrlPr>
                            <a:rPr lang="cs-CZ" sz="2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  <m:r>
                                <a:rPr lang="cs-CZ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cs-CZ" sz="24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cs-CZ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cs-CZ" sz="24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b/>
                                <m:sup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cs-CZ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=4,498 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𝑘𝑒𝑉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5157192"/>
                <a:ext cx="5684313" cy="9221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26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build="p"/>
      <p:bldP spid="3" grpId="0"/>
      <p:bldP spid="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5818658"/>
          </a:xfrm>
        </p:spPr>
        <p:txBody>
          <a:bodyPr/>
          <a:lstStyle/>
          <a:p>
            <a:r>
              <a:rPr lang="cs-CZ" dirty="0" smtClean="0"/>
              <a:t>Prezentace vznikla v rámci fondu rozvoje MU</a:t>
            </a:r>
            <a:br>
              <a:rPr lang="cs-CZ" dirty="0" smtClean="0"/>
            </a:br>
            <a:r>
              <a:rPr lang="cs-CZ" dirty="0" smtClean="0"/>
              <a:t>1515/2014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843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Charakteristické z.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6805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Mějme excitované technecium 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Určete vlnovou délku emitovaného světla při přechodu K</a:t>
            </a:r>
            <a:r>
              <a:rPr lang="el-GR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L</a:t>
            </a:r>
            <a:r>
              <a:rPr lang="el-GR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028384" y="28529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Řešení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600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Charakteristické z.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918" y="1340768"/>
            <a:ext cx="7276578" cy="513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8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Brzdné záření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68052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Nabitá částice je brzděna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 tom dochází k vyzařování přebytečné energie ve formě záření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Děj je popsán vyzařovacím výkonem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čem všem bude velikost vyzařovacího výkonu záviset?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45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Brzdné záření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30120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Jedná se o nabitou částici, takže zde budou s největší pravděpodobností konstanty pro popis elektromagnetické interakce 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,e)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Nejspíš bude platit zákon zachování energie a hybnosti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hybností je spjata hmotnost a rychlost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Nesmíme zapomenout na vliv STR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40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Brzdné záření 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691680" y="1556792"/>
                <a:ext cx="7452320" cy="530120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cs-CZ" b="0" i="1" smtClean="0">
                                              <a:latin typeface="Cambria Math"/>
                                              <a:ea typeface="Cambria Math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b="0" i="1" smtClean="0">
                                              <a:latin typeface="Cambria Math"/>
                                              <a:ea typeface="Cambria Math"/>
                                              <a:cs typeface="Times New Roman" panose="020206030504050203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r>
                                        <a:rPr lang="cs-CZ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𝑑𝑡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𝑑𝐸</m:t>
                                      </m:r>
                                    </m:num>
                                    <m:den>
                                      <m: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𝑑𝑡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cs-CZ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  ;  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cs-CZ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;  </m:t>
                      </m:r>
                      <m:r>
                        <a:rPr lang="cs-CZ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cs-CZ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cs-CZ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Časová derivace vektoru hybnosti nám říká, jak rychle se mění směr nebo velikost hybnosti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Obdobně časová derivace energie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91680" y="1556792"/>
                <a:ext cx="7452320" cy="5301208"/>
              </a:xfrm>
              <a:blipFill rotWithShape="1">
                <a:blip r:embed="rId2"/>
                <a:stretch>
                  <a:fillRect l="-18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817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1fyzik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Motiv1fyzika</Template>
  <TotalTime>3678</TotalTime>
  <Words>2525</Words>
  <Application>Microsoft Office PowerPoint</Application>
  <PresentationFormat>Předvádění na obrazovce (4:3)</PresentationFormat>
  <Paragraphs>257</Paragraphs>
  <Slides>46</Slides>
  <Notes>23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47" baseType="lpstr">
      <vt:lpstr>Motiv1fyzika</vt:lpstr>
      <vt:lpstr>Radiologická fyzika a  radiobiologie   6. cvičení</vt:lpstr>
      <vt:lpstr>Opakování </vt:lpstr>
      <vt:lpstr>Charakteristické z. </vt:lpstr>
      <vt:lpstr>Charakteristické z. </vt:lpstr>
      <vt:lpstr>Charakteristické z. </vt:lpstr>
      <vt:lpstr>Charakteristické z. </vt:lpstr>
      <vt:lpstr>Brzdné záření </vt:lpstr>
      <vt:lpstr>Brzdné záření </vt:lpstr>
      <vt:lpstr>Brzdné záření </vt:lpstr>
      <vt:lpstr>Brzdné záření </vt:lpstr>
      <vt:lpstr>Brzdné záření </vt:lpstr>
      <vt:lpstr>Synchrotron </vt:lpstr>
      <vt:lpstr>Synchrotron </vt:lpstr>
      <vt:lpstr>Synchrotron </vt:lpstr>
      <vt:lpstr>Synchrotron </vt:lpstr>
      <vt:lpstr>Synchrotron </vt:lpstr>
      <vt:lpstr>Detekce γ </vt:lpstr>
      <vt:lpstr>Detekce γ </vt:lpstr>
      <vt:lpstr>Detekce γ </vt:lpstr>
      <vt:lpstr>Detekce γ </vt:lpstr>
      <vt:lpstr>Detekce γ </vt:lpstr>
      <vt:lpstr>Detekce γ </vt:lpstr>
      <vt:lpstr>Detekce γ </vt:lpstr>
      <vt:lpstr>SPECT</vt:lpstr>
      <vt:lpstr>SPECT - rotační</vt:lpstr>
      <vt:lpstr>SPECT - rotační</vt:lpstr>
      <vt:lpstr>SPECT - rotační</vt:lpstr>
      <vt:lpstr>SPECT - stacionární</vt:lpstr>
      <vt:lpstr>SPECT - stacionární</vt:lpstr>
      <vt:lpstr>PET </vt:lpstr>
      <vt:lpstr>PET </vt:lpstr>
      <vt:lpstr>PET </vt:lpstr>
      <vt:lpstr>PET </vt:lpstr>
      <vt:lpstr>PET </vt:lpstr>
      <vt:lpstr>PET </vt:lpstr>
      <vt:lpstr>PET </vt:lpstr>
      <vt:lpstr>PET </vt:lpstr>
      <vt:lpstr>PET </vt:lpstr>
      <vt:lpstr>Černobyl </vt:lpstr>
      <vt:lpstr>Video</vt:lpstr>
      <vt:lpstr>Konec 6. cvičení</vt:lpstr>
      <vt:lpstr>Dodatky 1</vt:lpstr>
      <vt:lpstr>Dodatky 1</vt:lpstr>
      <vt:lpstr>Dodatky 2</vt:lpstr>
      <vt:lpstr>Dodatky 3</vt:lpstr>
      <vt:lpstr>Prezentace vznikla v rámci fondu rozvoje MU 1515/2014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Radiologie 1. cvičení - nástřel</dc:title>
  <dc:creator>M</dc:creator>
  <cp:lastModifiedBy>M</cp:lastModifiedBy>
  <cp:revision>276</cp:revision>
  <dcterms:created xsi:type="dcterms:W3CDTF">2015-01-26T14:14:45Z</dcterms:created>
  <dcterms:modified xsi:type="dcterms:W3CDTF">2016-01-17T15:29:06Z</dcterms:modified>
</cp:coreProperties>
</file>