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98" r:id="rId2"/>
    <p:sldId id="354" r:id="rId3"/>
    <p:sldId id="355" r:id="rId4"/>
    <p:sldId id="356" r:id="rId5"/>
    <p:sldId id="376" r:id="rId6"/>
    <p:sldId id="378" r:id="rId7"/>
    <p:sldId id="377" r:id="rId8"/>
    <p:sldId id="379" r:id="rId9"/>
    <p:sldId id="395" r:id="rId10"/>
    <p:sldId id="39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85" r:id="rId23"/>
    <p:sldId id="386" r:id="rId24"/>
    <p:sldId id="387" r:id="rId25"/>
    <p:sldId id="388" r:id="rId26"/>
    <p:sldId id="397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616"/>
    <a:srgbClr val="FA0000"/>
    <a:srgbClr val="2CB074"/>
    <a:srgbClr val="D72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0" autoAdjust="0"/>
    <p:restoredTop sz="94622" autoAdjust="0"/>
  </p:normalViewPr>
  <p:slideViewPr>
    <p:cSldViewPr>
      <p:cViewPr>
        <p:scale>
          <a:sx n="60" d="100"/>
          <a:sy n="60" d="100"/>
        </p:scale>
        <p:origin x="-132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/>
              <a:t/>
            </a:r>
            <a:br>
              <a:rPr lang="cs-CZ"/>
            </a:br>
            <a:r>
              <a:rPr lang="cs-CZ" smtClean="0"/>
              <a:t>9. </a:t>
            </a:r>
            <a:r>
              <a:rPr lang="cs-CZ" dirty="0" smtClean="0"/>
              <a:t>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Interference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3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a) Vzdálenost obou zdrojů od bodu P1 je stejná. Dráhový rozdíl mezi oběma vlnami je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∆L=0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𝜑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𝜆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=0  → 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	To odpovídá konstruktivní interferenci.</a:t>
                </a:r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b) Dráhový rozdíl mezi oběma vlnami je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∆L=a=1,5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𝜑</m:t>
                      </m:r>
                      <m:r>
                        <a:rPr lang="cs-CZ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𝜆</m:t>
                          </m:r>
                        </m:den>
                      </m:f>
                      <m:r>
                        <a:rPr lang="cs-CZ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cs-CZ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cs-CZ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=3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𝑟𝑎𝑑</m:t>
                      </m:r>
                      <m:r>
                        <a:rPr lang="cs-CZ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  →  </m:t>
                      </m:r>
                      <m:r>
                        <a:rPr lang="cs-CZ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cs-CZ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To odpovídá destruktivní interferenci.</a:t>
                </a:r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8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Uvažujme sloupec vzduchu v trubici o průřezu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Vyberme element vzduchu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∆x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který v čase mění svou polohu, rychlost, objem i hustotu. Posunutí elementu označíme jako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u(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05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95470" y="4277707"/>
            <a:ext cx="6292954" cy="2391653"/>
            <a:chOff x="611560" y="4365104"/>
            <a:chExt cx="6292954" cy="2391653"/>
          </a:xfrm>
        </p:grpSpPr>
        <p:sp>
          <p:nvSpPr>
            <p:cNvPr id="5" name="TextovéPole 4"/>
            <p:cNvSpPr txBox="1"/>
            <p:nvPr/>
          </p:nvSpPr>
          <p:spPr>
            <a:xfrm>
              <a:off x="2267744" y="6372036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cs-CZ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203848" y="6372036"/>
              <a:ext cx="187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)+∆u(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cs-CZ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719680" y="6387425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p(x)S</a:t>
              </a:r>
              <a:endParaRPr lang="cs-CZ" sz="1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580112" y="6387425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p(x+∆x)S</a:t>
              </a:r>
              <a:endParaRPr lang="cs-CZ" sz="1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" name="Přímá spojnice 8"/>
            <p:cNvCxnSpPr>
              <a:stCxn id="7" idx="3"/>
            </p:cNvCxnSpPr>
            <p:nvPr/>
          </p:nvCxnSpPr>
          <p:spPr>
            <a:xfrm flipV="1">
              <a:off x="1550357" y="6556703"/>
              <a:ext cx="604390" cy="153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V="1">
              <a:off x="2124136" y="5805224"/>
              <a:ext cx="467616" cy="75147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5343464" y="6556703"/>
              <a:ext cx="236648" cy="153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Skupina 11"/>
            <p:cNvGrpSpPr/>
            <p:nvPr/>
          </p:nvGrpSpPr>
          <p:grpSpPr>
            <a:xfrm>
              <a:off x="611560" y="4365104"/>
              <a:ext cx="5263952" cy="1944216"/>
              <a:chOff x="611560" y="4365104"/>
              <a:chExt cx="5263952" cy="1944216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4355976" y="5445224"/>
                <a:ext cx="540000" cy="720000"/>
              </a:xfrm>
              <a:prstGeom prst="rect">
                <a:avLst/>
              </a:prstGeom>
              <a:pattFill prst="lgConfetti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396280" y="5445224"/>
                <a:ext cx="3960000" cy="7200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2915816" y="5445304"/>
                <a:ext cx="1440000" cy="72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</a:t>
                </a:r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∆m</a:t>
                </a:r>
              </a:p>
              <a:p>
                <a:pPr algn="ctr"/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</a:t>
                </a:r>
                <a:r>
                  <a:rPr lang="el-GR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ρ</a:t>
                </a:r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V</a:t>
                </a:r>
                <a:endParaRPr lang="cs-CZ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17" name="Přímá spojnice se šipkou 16"/>
              <p:cNvCxnSpPr/>
              <p:nvPr/>
            </p:nvCxnSpPr>
            <p:spPr>
              <a:xfrm>
                <a:off x="611640" y="5805264"/>
                <a:ext cx="7200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se šipkou 17"/>
              <p:cNvCxnSpPr/>
              <p:nvPr/>
            </p:nvCxnSpPr>
            <p:spPr>
              <a:xfrm>
                <a:off x="5508104" y="5445304"/>
                <a:ext cx="0" cy="72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ovéPole 18"/>
              <p:cNvSpPr txBox="1"/>
              <p:nvPr/>
            </p:nvSpPr>
            <p:spPr>
              <a:xfrm>
                <a:off x="5508104" y="5621178"/>
                <a:ext cx="367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</a:t>
                </a:r>
                <a:endParaRPr lang="cs-CZ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>
                <a:off x="2478158" y="544530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3563888" y="544530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H="1">
                <a:off x="2484784" y="6309320"/>
                <a:ext cx="43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H="1">
                <a:off x="3563888" y="6309320"/>
                <a:ext cx="828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>
                <a:off x="2411816" y="5805264"/>
                <a:ext cx="50400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>
                <a:off x="4355976" y="5805264"/>
                <a:ext cx="64800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bdélník 25"/>
              <p:cNvSpPr/>
              <p:nvPr/>
            </p:nvSpPr>
            <p:spPr>
              <a:xfrm>
                <a:off x="1396280" y="5445304"/>
                <a:ext cx="144016" cy="72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611560" y="4365104"/>
                <a:ext cx="5256584" cy="1080120"/>
                <a:chOff x="611560" y="4365104"/>
                <a:chExt cx="5256584" cy="1080120"/>
              </a:xfrm>
            </p:grpSpPr>
            <p:cxnSp>
              <p:nvCxnSpPr>
                <p:cNvPr id="28" name="Přímá spojnice se šipkou 27"/>
                <p:cNvCxnSpPr/>
                <p:nvPr/>
              </p:nvCxnSpPr>
              <p:spPr>
                <a:xfrm flipH="1">
                  <a:off x="3563888" y="4725144"/>
                  <a:ext cx="504000" cy="0"/>
                </a:xfrm>
                <a:prstGeom prst="straightConnector1">
                  <a:avLst/>
                </a:prstGeom>
                <a:ln w="31750">
                  <a:solidFill>
                    <a:srgbClr val="00B050"/>
                  </a:solidFill>
                  <a:headEnd type="none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Skupina 28"/>
                <p:cNvGrpSpPr/>
                <p:nvPr/>
              </p:nvGrpSpPr>
              <p:grpSpPr>
                <a:xfrm>
                  <a:off x="611560" y="4365104"/>
                  <a:ext cx="5256584" cy="1080120"/>
                  <a:chOff x="611560" y="4365104"/>
                  <a:chExt cx="5256584" cy="1080120"/>
                </a:xfrm>
              </p:grpSpPr>
              <p:sp>
                <p:nvSpPr>
                  <p:cNvPr id="30" name="Obdélník 29"/>
                  <p:cNvSpPr/>
                  <p:nvPr/>
                </p:nvSpPr>
                <p:spPr>
                  <a:xfrm>
                    <a:off x="4355976" y="4365104"/>
                    <a:ext cx="540000" cy="720000"/>
                  </a:xfrm>
                  <a:prstGeom prst="rect">
                    <a:avLst/>
                  </a:prstGeom>
                  <a:pattFill prst="lgConfetti">
                    <a:fgClr>
                      <a:srgbClr val="FF0000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" name="Obdélník 30"/>
                  <p:cNvSpPr/>
                  <p:nvPr/>
                </p:nvSpPr>
                <p:spPr>
                  <a:xfrm>
                    <a:off x="1403648" y="4365104"/>
                    <a:ext cx="3960000" cy="720000"/>
                  </a:xfrm>
                  <a:prstGeom prst="rect">
                    <a:avLst/>
                  </a:prstGeom>
                  <a:noFill/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" name="Obdélník 31"/>
                  <p:cNvSpPr/>
                  <p:nvPr/>
                </p:nvSpPr>
                <p:spPr>
                  <a:xfrm>
                    <a:off x="2483768" y="4365104"/>
                    <a:ext cx="1072512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∆m</a:t>
                    </a:r>
                  </a:p>
                  <a:p>
                    <a:pPr algn="ctr"/>
                    <a:r>
                      <a:rPr lang="el-GR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ρ</a:t>
                    </a:r>
                    <a:r>
                      <a:rPr lang="el-GR" baseline="-25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, V</a:t>
                    </a:r>
                    <a:r>
                      <a:rPr lang="cs-CZ" baseline="-25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endParaRPr lang="cs-CZ" baseline="-250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3" name="Přímá spojnice se šipkou 32"/>
                  <p:cNvCxnSpPr/>
                  <p:nvPr/>
                </p:nvCxnSpPr>
                <p:spPr>
                  <a:xfrm>
                    <a:off x="611560" y="4725144"/>
                    <a:ext cx="720000" cy="0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nice se šipkou 33"/>
                  <p:cNvCxnSpPr/>
                  <p:nvPr/>
                </p:nvCxnSpPr>
                <p:spPr>
                  <a:xfrm>
                    <a:off x="5500736" y="4365104"/>
                    <a:ext cx="0" cy="7200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ovéPole 34"/>
                  <p:cNvSpPr txBox="1"/>
                  <p:nvPr/>
                </p:nvSpPr>
                <p:spPr>
                  <a:xfrm>
                    <a:off x="5500736" y="4541058"/>
                    <a:ext cx="36740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600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6" name="TextovéPole 35"/>
                  <p:cNvSpPr txBox="1"/>
                  <p:nvPr/>
                </p:nvSpPr>
                <p:spPr>
                  <a:xfrm>
                    <a:off x="2300064" y="5075892"/>
                    <a:ext cx="3209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x</a:t>
                    </a:r>
                    <a:endParaRPr lang="cs-CZ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7" name="TextovéPole 36"/>
                  <p:cNvSpPr txBox="1"/>
                  <p:nvPr/>
                </p:nvSpPr>
                <p:spPr>
                  <a:xfrm>
                    <a:off x="3131840" y="5075892"/>
                    <a:ext cx="8146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x+∆x</a:t>
                    </a:r>
                    <a:endParaRPr lang="cs-CZ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8" name="Přímá spojnice se šipkou 37"/>
                  <p:cNvCxnSpPr/>
                  <p:nvPr/>
                </p:nvCxnSpPr>
                <p:spPr>
                  <a:xfrm>
                    <a:off x="1979768" y="4725144"/>
                    <a:ext cx="504000" cy="0"/>
                  </a:xfrm>
                  <a:prstGeom prst="straightConnector1">
                    <a:avLst/>
                  </a:prstGeom>
                  <a:ln w="31750">
                    <a:solidFill>
                      <a:srgbClr val="00B050"/>
                    </a:solidFill>
                    <a:headEnd type="none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Obdélník 38"/>
                  <p:cNvSpPr/>
                  <p:nvPr/>
                </p:nvSpPr>
                <p:spPr>
                  <a:xfrm>
                    <a:off x="1403648" y="4365104"/>
                    <a:ext cx="144016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" name="TextovéPole 39"/>
                  <p:cNvSpPr txBox="1"/>
                  <p:nvPr/>
                </p:nvSpPr>
                <p:spPr>
                  <a:xfrm>
                    <a:off x="1763688" y="4365104"/>
                    <a:ext cx="5838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p</a:t>
                    </a:r>
                    <a:r>
                      <a:rPr lang="cs-CZ" baseline="-25000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400" dirty="0">
                      <a:solidFill>
                        <a:srgbClr val="00B05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1" name="TextovéPole 40"/>
                  <p:cNvSpPr txBox="1"/>
                  <p:nvPr/>
                </p:nvSpPr>
                <p:spPr>
                  <a:xfrm>
                    <a:off x="3664888" y="4365104"/>
                    <a:ext cx="5838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p</a:t>
                    </a:r>
                    <a:r>
                      <a:rPr lang="cs-CZ" baseline="-25000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400" dirty="0">
                      <a:solidFill>
                        <a:srgbClr val="00B05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</p:grpSp>
        <p:cxnSp>
          <p:nvCxnSpPr>
            <p:cNvPr id="13" name="Přímá spojnice 12"/>
            <p:cNvCxnSpPr/>
            <p:nvPr/>
          </p:nvCxnSpPr>
          <p:spPr>
            <a:xfrm flipH="1" flipV="1">
              <a:off x="4716032" y="5805304"/>
              <a:ext cx="630248" cy="75139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2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Na základě 2. NZ. sestavíme pohybovou rovnici: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/>
          <p:nvPr/>
        </p:nvGrpSpPr>
        <p:grpSpPr>
          <a:xfrm>
            <a:off x="2095470" y="4277707"/>
            <a:ext cx="6292954" cy="2391653"/>
            <a:chOff x="611560" y="4365104"/>
            <a:chExt cx="6292954" cy="2391653"/>
          </a:xfrm>
        </p:grpSpPr>
        <p:sp>
          <p:nvSpPr>
            <p:cNvPr id="5" name="TextovéPole 4"/>
            <p:cNvSpPr txBox="1"/>
            <p:nvPr/>
          </p:nvSpPr>
          <p:spPr>
            <a:xfrm>
              <a:off x="2267744" y="6372036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cs-CZ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203848" y="6372036"/>
              <a:ext cx="187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)+∆u(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cs-CZ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719680" y="6387425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p(x)S</a:t>
              </a:r>
              <a:endParaRPr lang="cs-CZ" sz="1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580112" y="6387425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p(x+∆x)S</a:t>
              </a:r>
              <a:endParaRPr lang="cs-CZ" sz="1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" name="Přímá spojnice 8"/>
            <p:cNvCxnSpPr>
              <a:stCxn id="7" idx="3"/>
            </p:cNvCxnSpPr>
            <p:nvPr/>
          </p:nvCxnSpPr>
          <p:spPr>
            <a:xfrm flipV="1">
              <a:off x="1550357" y="6556703"/>
              <a:ext cx="604390" cy="153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V="1">
              <a:off x="2124136" y="5805224"/>
              <a:ext cx="467616" cy="75147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5343464" y="6556703"/>
              <a:ext cx="236648" cy="153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Skupina 11"/>
            <p:cNvGrpSpPr/>
            <p:nvPr/>
          </p:nvGrpSpPr>
          <p:grpSpPr>
            <a:xfrm>
              <a:off x="611560" y="4365104"/>
              <a:ext cx="5263952" cy="1944216"/>
              <a:chOff x="611560" y="4365104"/>
              <a:chExt cx="5263952" cy="1944216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4355976" y="5445224"/>
                <a:ext cx="540000" cy="720000"/>
              </a:xfrm>
              <a:prstGeom prst="rect">
                <a:avLst/>
              </a:prstGeom>
              <a:pattFill prst="lgConfetti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396280" y="5445224"/>
                <a:ext cx="3960000" cy="7200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2915816" y="5445304"/>
                <a:ext cx="1440000" cy="72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</a:t>
                </a:r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∆m</a:t>
                </a:r>
              </a:p>
              <a:p>
                <a:pPr algn="ctr"/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</a:t>
                </a:r>
                <a:r>
                  <a:rPr lang="el-GR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ρ</a:t>
                </a:r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V</a:t>
                </a:r>
                <a:endParaRPr lang="cs-CZ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17" name="Přímá spojnice se šipkou 16"/>
              <p:cNvCxnSpPr/>
              <p:nvPr/>
            </p:nvCxnSpPr>
            <p:spPr>
              <a:xfrm>
                <a:off x="611640" y="5805264"/>
                <a:ext cx="7200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se šipkou 17"/>
              <p:cNvCxnSpPr/>
              <p:nvPr/>
            </p:nvCxnSpPr>
            <p:spPr>
              <a:xfrm>
                <a:off x="5508104" y="5445304"/>
                <a:ext cx="0" cy="72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ovéPole 18"/>
              <p:cNvSpPr txBox="1"/>
              <p:nvPr/>
            </p:nvSpPr>
            <p:spPr>
              <a:xfrm>
                <a:off x="5508104" y="5621178"/>
                <a:ext cx="367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</a:t>
                </a:r>
                <a:endParaRPr lang="cs-CZ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>
                <a:off x="2478158" y="544530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3563888" y="544530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H="1">
                <a:off x="2484784" y="6309320"/>
                <a:ext cx="43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H="1">
                <a:off x="3563888" y="6309320"/>
                <a:ext cx="828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>
                <a:off x="2411816" y="5805264"/>
                <a:ext cx="50400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>
                <a:off x="4355976" y="5805264"/>
                <a:ext cx="64800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bdélník 25"/>
              <p:cNvSpPr/>
              <p:nvPr/>
            </p:nvSpPr>
            <p:spPr>
              <a:xfrm>
                <a:off x="1396280" y="5445304"/>
                <a:ext cx="144016" cy="72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611560" y="4365104"/>
                <a:ext cx="5256584" cy="1080120"/>
                <a:chOff x="611560" y="4365104"/>
                <a:chExt cx="5256584" cy="1080120"/>
              </a:xfrm>
            </p:grpSpPr>
            <p:cxnSp>
              <p:nvCxnSpPr>
                <p:cNvPr id="28" name="Přímá spojnice se šipkou 27"/>
                <p:cNvCxnSpPr/>
                <p:nvPr/>
              </p:nvCxnSpPr>
              <p:spPr>
                <a:xfrm flipH="1">
                  <a:off x="3563888" y="4725144"/>
                  <a:ext cx="504000" cy="0"/>
                </a:xfrm>
                <a:prstGeom prst="straightConnector1">
                  <a:avLst/>
                </a:prstGeom>
                <a:ln w="31750">
                  <a:solidFill>
                    <a:srgbClr val="00B050"/>
                  </a:solidFill>
                  <a:headEnd type="none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Skupina 28"/>
                <p:cNvGrpSpPr/>
                <p:nvPr/>
              </p:nvGrpSpPr>
              <p:grpSpPr>
                <a:xfrm>
                  <a:off x="611560" y="4365104"/>
                  <a:ext cx="5256584" cy="1080120"/>
                  <a:chOff x="611560" y="4365104"/>
                  <a:chExt cx="5256584" cy="1080120"/>
                </a:xfrm>
              </p:grpSpPr>
              <p:sp>
                <p:nvSpPr>
                  <p:cNvPr id="30" name="Obdélník 29"/>
                  <p:cNvSpPr/>
                  <p:nvPr/>
                </p:nvSpPr>
                <p:spPr>
                  <a:xfrm>
                    <a:off x="4355976" y="4365104"/>
                    <a:ext cx="540000" cy="720000"/>
                  </a:xfrm>
                  <a:prstGeom prst="rect">
                    <a:avLst/>
                  </a:prstGeom>
                  <a:pattFill prst="lgConfetti">
                    <a:fgClr>
                      <a:srgbClr val="FF0000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" name="Obdélník 30"/>
                  <p:cNvSpPr/>
                  <p:nvPr/>
                </p:nvSpPr>
                <p:spPr>
                  <a:xfrm>
                    <a:off x="1403648" y="4365104"/>
                    <a:ext cx="3960000" cy="720000"/>
                  </a:xfrm>
                  <a:prstGeom prst="rect">
                    <a:avLst/>
                  </a:prstGeom>
                  <a:noFill/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" name="Obdélník 31"/>
                  <p:cNvSpPr/>
                  <p:nvPr/>
                </p:nvSpPr>
                <p:spPr>
                  <a:xfrm>
                    <a:off x="2483768" y="4365104"/>
                    <a:ext cx="1072512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∆m</a:t>
                    </a:r>
                  </a:p>
                  <a:p>
                    <a:pPr algn="ctr"/>
                    <a:r>
                      <a:rPr lang="el-GR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ρ</a:t>
                    </a:r>
                    <a:r>
                      <a:rPr lang="el-GR" baseline="-25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, V</a:t>
                    </a:r>
                    <a:r>
                      <a:rPr lang="cs-CZ" baseline="-25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endParaRPr lang="cs-CZ" baseline="-250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3" name="Přímá spojnice se šipkou 32"/>
                  <p:cNvCxnSpPr/>
                  <p:nvPr/>
                </p:nvCxnSpPr>
                <p:spPr>
                  <a:xfrm>
                    <a:off x="611560" y="4725144"/>
                    <a:ext cx="720000" cy="0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nice se šipkou 33"/>
                  <p:cNvCxnSpPr/>
                  <p:nvPr/>
                </p:nvCxnSpPr>
                <p:spPr>
                  <a:xfrm>
                    <a:off x="5500736" y="4365104"/>
                    <a:ext cx="0" cy="7200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ovéPole 34"/>
                  <p:cNvSpPr txBox="1"/>
                  <p:nvPr/>
                </p:nvSpPr>
                <p:spPr>
                  <a:xfrm>
                    <a:off x="5500736" y="4541058"/>
                    <a:ext cx="36740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600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6" name="TextovéPole 35"/>
                  <p:cNvSpPr txBox="1"/>
                  <p:nvPr/>
                </p:nvSpPr>
                <p:spPr>
                  <a:xfrm>
                    <a:off x="2300064" y="5075892"/>
                    <a:ext cx="3209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x</a:t>
                    </a:r>
                    <a:endParaRPr lang="cs-CZ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7" name="TextovéPole 36"/>
                  <p:cNvSpPr txBox="1"/>
                  <p:nvPr/>
                </p:nvSpPr>
                <p:spPr>
                  <a:xfrm>
                    <a:off x="3131840" y="5075892"/>
                    <a:ext cx="8146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x+∆x</a:t>
                    </a:r>
                    <a:endParaRPr lang="cs-CZ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8" name="Přímá spojnice se šipkou 37"/>
                  <p:cNvCxnSpPr/>
                  <p:nvPr/>
                </p:nvCxnSpPr>
                <p:spPr>
                  <a:xfrm>
                    <a:off x="1979768" y="4725144"/>
                    <a:ext cx="504000" cy="0"/>
                  </a:xfrm>
                  <a:prstGeom prst="straightConnector1">
                    <a:avLst/>
                  </a:prstGeom>
                  <a:ln w="31750">
                    <a:solidFill>
                      <a:srgbClr val="00B050"/>
                    </a:solidFill>
                    <a:headEnd type="none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Obdélník 38"/>
                  <p:cNvSpPr/>
                  <p:nvPr/>
                </p:nvSpPr>
                <p:spPr>
                  <a:xfrm>
                    <a:off x="1403648" y="4365104"/>
                    <a:ext cx="144016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" name="TextovéPole 39"/>
                  <p:cNvSpPr txBox="1"/>
                  <p:nvPr/>
                </p:nvSpPr>
                <p:spPr>
                  <a:xfrm>
                    <a:off x="1763688" y="4365104"/>
                    <a:ext cx="5838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p</a:t>
                    </a:r>
                    <a:r>
                      <a:rPr lang="cs-CZ" baseline="-25000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400" dirty="0">
                      <a:solidFill>
                        <a:srgbClr val="00B05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1" name="TextovéPole 40"/>
                  <p:cNvSpPr txBox="1"/>
                  <p:nvPr/>
                </p:nvSpPr>
                <p:spPr>
                  <a:xfrm>
                    <a:off x="3664888" y="4365104"/>
                    <a:ext cx="5838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p</a:t>
                    </a:r>
                    <a:r>
                      <a:rPr lang="cs-CZ" baseline="-25000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400" dirty="0">
                      <a:solidFill>
                        <a:srgbClr val="00B05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</p:grpSp>
        <p:cxnSp>
          <p:nvCxnSpPr>
            <p:cNvPr id="13" name="Přímá spojnice 12"/>
            <p:cNvCxnSpPr/>
            <p:nvPr/>
          </p:nvCxnSpPr>
          <p:spPr>
            <a:xfrm flipH="1" flipV="1">
              <a:off x="4716032" y="5805304"/>
              <a:ext cx="630248" cy="75139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/>
              <p:cNvSpPr/>
              <p:nvPr/>
            </p:nvSpPr>
            <p:spPr>
              <a:xfrm>
                <a:off x="1815485" y="2996952"/>
                <a:ext cx="3484313" cy="1020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∆</m:t>
                      </m:r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𝐹</m:t>
                      </m:r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𝑆</m:t>
                      </m:r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  <m:r>
                        <a:rPr lang="cs-CZ" b="0" i="1" smtClean="0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+∆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)</m:t>
                      </m:r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𝑆</m:t>
                      </m:r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</m:t>
                      </m:r>
                    </m:oMath>
                  </m:oMathPara>
                </a14:m>
                <a:endParaRPr lang="cs-CZ" i="1" dirty="0" smtClean="0">
                  <a:latin typeface="Cambria Math"/>
                  <a:ea typeface="Verdana" pitchFamily="34" charset="0"/>
                  <a:cs typeface="Verdana" pitchFamily="34" charset="0"/>
                </a:endParaRPr>
              </a:p>
              <a:p>
                <a:endParaRPr lang="cs-CZ" sz="800" i="1" dirty="0" smtClean="0">
                  <a:latin typeface="Cambria Math"/>
                  <a:ea typeface="Verdana" pitchFamily="34" charset="0"/>
                  <a:cs typeface="Verdan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−∆</m:t>
                      </m:r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𝑆</m:t>
                      </m:r>
                      <m:r>
                        <a:rPr lang="cs-CZ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≈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𝑝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𝑥</m:t>
                      </m:r>
                    </m:oMath>
                  </m:oMathPara>
                </a14:m>
                <a:endParaRPr lang="cs-CZ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2" name="Obdélní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485" y="2996952"/>
                <a:ext cx="3484313" cy="102002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/>
              <p:cNvSpPr/>
              <p:nvPr/>
            </p:nvSpPr>
            <p:spPr>
              <a:xfrm>
                <a:off x="6007322" y="3491716"/>
                <a:ext cx="2309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Obdélní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322" y="3491716"/>
                <a:ext cx="2309094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/>
              <p:cNvSpPr/>
              <p:nvPr/>
            </p:nvSpPr>
            <p:spPr>
              <a:xfrm>
                <a:off x="7185279" y="2348826"/>
                <a:ext cx="1563185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  <a:cs typeface="Verdan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79" y="2348826"/>
                <a:ext cx="1563185" cy="64812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bdélník 44"/>
          <p:cNvSpPr/>
          <p:nvPr/>
        </p:nvSpPr>
        <p:spPr>
          <a:xfrm>
            <a:off x="7236296" y="2384952"/>
            <a:ext cx="1440000" cy="6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6120408" y="3537048"/>
            <a:ext cx="2124000" cy="32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2088056" y="2996952"/>
            <a:ext cx="2988000" cy="104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5940152" y="2528936"/>
            <a:ext cx="252000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>
            <a:off x="5400136" y="2528936"/>
            <a:ext cx="468000" cy="32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4608056" y="2528936"/>
            <a:ext cx="468000" cy="32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8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Na základě 2. NZ. sestavíme pohybovou rovnici: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1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cs-CZ" sz="1800" i="1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18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800" i="1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18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1800" b="1" i="1"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cs-CZ" sz="1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800" b="1" i="1">
                          <a:latin typeface="Cambria Math"/>
                          <a:ea typeface="Cambria Math"/>
                        </a:rPr>
                        <m:t>   →   </m:t>
                      </m:r>
                      <m:f>
                        <m:fPr>
                          <m:ctrlPr>
                            <a:rPr lang="cs-CZ" sz="1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800" i="1">
                              <a:latin typeface="Cambria Math"/>
                            </a:rPr>
                            <m:t>𝑢</m:t>
                          </m:r>
                          <m:r>
                            <a:rPr lang="cs-CZ" sz="1800" i="1">
                              <a:latin typeface="Cambria Math"/>
                            </a:rPr>
                            <m:t>(</m:t>
                          </m:r>
                          <m:r>
                            <a:rPr lang="cs-CZ" sz="1800" i="1">
                              <a:latin typeface="Cambria Math"/>
                            </a:rPr>
                            <m:t>𝑥</m:t>
                          </m:r>
                          <m:r>
                            <a:rPr lang="cs-CZ" sz="1800" i="1">
                              <a:latin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</a:rPr>
                            <m:t>𝑡</m:t>
                          </m:r>
                          <m:r>
                            <a:rPr lang="cs-CZ" sz="1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/>
          <p:nvPr/>
        </p:nvGrpSpPr>
        <p:grpSpPr>
          <a:xfrm>
            <a:off x="2095470" y="4277707"/>
            <a:ext cx="6292954" cy="2391653"/>
            <a:chOff x="611560" y="4365104"/>
            <a:chExt cx="6292954" cy="2391653"/>
          </a:xfrm>
        </p:grpSpPr>
        <p:sp>
          <p:nvSpPr>
            <p:cNvPr id="5" name="TextovéPole 4"/>
            <p:cNvSpPr txBox="1"/>
            <p:nvPr/>
          </p:nvSpPr>
          <p:spPr>
            <a:xfrm>
              <a:off x="2267744" y="6372036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cs-CZ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203848" y="6372036"/>
              <a:ext cx="187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)+∆u(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cs-CZ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719680" y="6387425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p(x)S</a:t>
              </a:r>
              <a:endParaRPr lang="cs-CZ" sz="1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580112" y="6387425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p(x+∆x)S</a:t>
              </a:r>
              <a:endParaRPr lang="cs-CZ" sz="1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" name="Přímá spojnice 8"/>
            <p:cNvCxnSpPr>
              <a:stCxn id="7" idx="3"/>
            </p:cNvCxnSpPr>
            <p:nvPr/>
          </p:nvCxnSpPr>
          <p:spPr>
            <a:xfrm flipV="1">
              <a:off x="1550357" y="6556703"/>
              <a:ext cx="604390" cy="153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V="1">
              <a:off x="2124136" y="5805224"/>
              <a:ext cx="467616" cy="75147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5343464" y="6556703"/>
              <a:ext cx="236648" cy="153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Skupina 11"/>
            <p:cNvGrpSpPr/>
            <p:nvPr/>
          </p:nvGrpSpPr>
          <p:grpSpPr>
            <a:xfrm>
              <a:off x="611560" y="4365104"/>
              <a:ext cx="5263952" cy="1944216"/>
              <a:chOff x="611560" y="4365104"/>
              <a:chExt cx="5263952" cy="1944216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4355976" y="5445224"/>
                <a:ext cx="540000" cy="720000"/>
              </a:xfrm>
              <a:prstGeom prst="rect">
                <a:avLst/>
              </a:prstGeom>
              <a:pattFill prst="lgConfetti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396280" y="5445224"/>
                <a:ext cx="3960000" cy="7200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2915816" y="5445304"/>
                <a:ext cx="1440000" cy="72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</a:t>
                </a:r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∆m</a:t>
                </a:r>
              </a:p>
              <a:p>
                <a:pPr algn="ctr"/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</a:t>
                </a:r>
                <a:r>
                  <a:rPr lang="el-GR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ρ</a:t>
                </a:r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V</a:t>
                </a:r>
                <a:endParaRPr lang="cs-CZ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17" name="Přímá spojnice se šipkou 16"/>
              <p:cNvCxnSpPr/>
              <p:nvPr/>
            </p:nvCxnSpPr>
            <p:spPr>
              <a:xfrm>
                <a:off x="611640" y="5805264"/>
                <a:ext cx="7200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se šipkou 17"/>
              <p:cNvCxnSpPr/>
              <p:nvPr/>
            </p:nvCxnSpPr>
            <p:spPr>
              <a:xfrm>
                <a:off x="5508104" y="5445304"/>
                <a:ext cx="0" cy="72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ovéPole 18"/>
              <p:cNvSpPr txBox="1"/>
              <p:nvPr/>
            </p:nvSpPr>
            <p:spPr>
              <a:xfrm>
                <a:off x="5508104" y="5621178"/>
                <a:ext cx="367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</a:t>
                </a:r>
                <a:endParaRPr lang="cs-CZ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>
                <a:off x="2478158" y="544530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3563888" y="544530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H="1">
                <a:off x="2484784" y="6309320"/>
                <a:ext cx="43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H="1">
                <a:off x="3563888" y="6309320"/>
                <a:ext cx="828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>
                <a:off x="2411816" y="5805264"/>
                <a:ext cx="50400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>
                <a:off x="4355976" y="5805264"/>
                <a:ext cx="64800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bdélník 25"/>
              <p:cNvSpPr/>
              <p:nvPr/>
            </p:nvSpPr>
            <p:spPr>
              <a:xfrm>
                <a:off x="1396280" y="5445304"/>
                <a:ext cx="144016" cy="72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611560" y="4365104"/>
                <a:ext cx="5256584" cy="1080120"/>
                <a:chOff x="611560" y="4365104"/>
                <a:chExt cx="5256584" cy="1080120"/>
              </a:xfrm>
            </p:grpSpPr>
            <p:cxnSp>
              <p:nvCxnSpPr>
                <p:cNvPr id="28" name="Přímá spojnice se šipkou 27"/>
                <p:cNvCxnSpPr/>
                <p:nvPr/>
              </p:nvCxnSpPr>
              <p:spPr>
                <a:xfrm flipH="1">
                  <a:off x="3563888" y="4725144"/>
                  <a:ext cx="504000" cy="0"/>
                </a:xfrm>
                <a:prstGeom prst="straightConnector1">
                  <a:avLst/>
                </a:prstGeom>
                <a:ln w="31750">
                  <a:solidFill>
                    <a:srgbClr val="00B050"/>
                  </a:solidFill>
                  <a:headEnd type="none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Skupina 28"/>
                <p:cNvGrpSpPr/>
                <p:nvPr/>
              </p:nvGrpSpPr>
              <p:grpSpPr>
                <a:xfrm>
                  <a:off x="611560" y="4365104"/>
                  <a:ext cx="5256584" cy="1080120"/>
                  <a:chOff x="611560" y="4365104"/>
                  <a:chExt cx="5256584" cy="1080120"/>
                </a:xfrm>
              </p:grpSpPr>
              <p:sp>
                <p:nvSpPr>
                  <p:cNvPr id="30" name="Obdélník 29"/>
                  <p:cNvSpPr/>
                  <p:nvPr/>
                </p:nvSpPr>
                <p:spPr>
                  <a:xfrm>
                    <a:off x="4355976" y="4365104"/>
                    <a:ext cx="540000" cy="720000"/>
                  </a:xfrm>
                  <a:prstGeom prst="rect">
                    <a:avLst/>
                  </a:prstGeom>
                  <a:pattFill prst="lgConfetti">
                    <a:fgClr>
                      <a:srgbClr val="FF0000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" name="Obdélník 30"/>
                  <p:cNvSpPr/>
                  <p:nvPr/>
                </p:nvSpPr>
                <p:spPr>
                  <a:xfrm>
                    <a:off x="1403648" y="4365104"/>
                    <a:ext cx="3960000" cy="720000"/>
                  </a:xfrm>
                  <a:prstGeom prst="rect">
                    <a:avLst/>
                  </a:prstGeom>
                  <a:noFill/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" name="Obdélník 31"/>
                  <p:cNvSpPr/>
                  <p:nvPr/>
                </p:nvSpPr>
                <p:spPr>
                  <a:xfrm>
                    <a:off x="2483768" y="4365104"/>
                    <a:ext cx="1072512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∆m</a:t>
                    </a:r>
                  </a:p>
                  <a:p>
                    <a:pPr algn="ctr"/>
                    <a:r>
                      <a:rPr lang="el-GR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ρ</a:t>
                    </a:r>
                    <a:r>
                      <a:rPr lang="el-GR" baseline="-25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, V</a:t>
                    </a:r>
                    <a:r>
                      <a:rPr lang="cs-CZ" baseline="-25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endParaRPr lang="cs-CZ" baseline="-250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3" name="Přímá spojnice se šipkou 32"/>
                  <p:cNvCxnSpPr/>
                  <p:nvPr/>
                </p:nvCxnSpPr>
                <p:spPr>
                  <a:xfrm>
                    <a:off x="611560" y="4725144"/>
                    <a:ext cx="720000" cy="0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nice se šipkou 33"/>
                  <p:cNvCxnSpPr/>
                  <p:nvPr/>
                </p:nvCxnSpPr>
                <p:spPr>
                  <a:xfrm>
                    <a:off x="5500736" y="4365104"/>
                    <a:ext cx="0" cy="7200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ovéPole 34"/>
                  <p:cNvSpPr txBox="1"/>
                  <p:nvPr/>
                </p:nvSpPr>
                <p:spPr>
                  <a:xfrm>
                    <a:off x="5500736" y="4541058"/>
                    <a:ext cx="36740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600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6" name="TextovéPole 35"/>
                  <p:cNvSpPr txBox="1"/>
                  <p:nvPr/>
                </p:nvSpPr>
                <p:spPr>
                  <a:xfrm>
                    <a:off x="2300064" y="5075892"/>
                    <a:ext cx="3209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x</a:t>
                    </a:r>
                    <a:endParaRPr lang="cs-CZ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7" name="TextovéPole 36"/>
                  <p:cNvSpPr txBox="1"/>
                  <p:nvPr/>
                </p:nvSpPr>
                <p:spPr>
                  <a:xfrm>
                    <a:off x="3131840" y="5075892"/>
                    <a:ext cx="8146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x+∆x</a:t>
                    </a:r>
                    <a:endParaRPr lang="cs-CZ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8" name="Přímá spojnice se šipkou 37"/>
                  <p:cNvCxnSpPr/>
                  <p:nvPr/>
                </p:nvCxnSpPr>
                <p:spPr>
                  <a:xfrm>
                    <a:off x="1979768" y="4725144"/>
                    <a:ext cx="504000" cy="0"/>
                  </a:xfrm>
                  <a:prstGeom prst="straightConnector1">
                    <a:avLst/>
                  </a:prstGeom>
                  <a:ln w="31750">
                    <a:solidFill>
                      <a:srgbClr val="00B050"/>
                    </a:solidFill>
                    <a:headEnd type="none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Obdélník 38"/>
                  <p:cNvSpPr/>
                  <p:nvPr/>
                </p:nvSpPr>
                <p:spPr>
                  <a:xfrm>
                    <a:off x="1403648" y="4365104"/>
                    <a:ext cx="144016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" name="TextovéPole 39"/>
                  <p:cNvSpPr txBox="1"/>
                  <p:nvPr/>
                </p:nvSpPr>
                <p:spPr>
                  <a:xfrm>
                    <a:off x="1763688" y="4365104"/>
                    <a:ext cx="5838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p</a:t>
                    </a:r>
                    <a:r>
                      <a:rPr lang="cs-CZ" baseline="-25000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400" dirty="0">
                      <a:solidFill>
                        <a:srgbClr val="00B05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1" name="TextovéPole 40"/>
                  <p:cNvSpPr txBox="1"/>
                  <p:nvPr/>
                </p:nvSpPr>
                <p:spPr>
                  <a:xfrm>
                    <a:off x="3664888" y="4365104"/>
                    <a:ext cx="5838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p</a:t>
                    </a:r>
                    <a:r>
                      <a:rPr lang="cs-CZ" baseline="-25000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400" dirty="0">
                      <a:solidFill>
                        <a:srgbClr val="00B05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</p:grpSp>
        <p:cxnSp>
          <p:nvCxnSpPr>
            <p:cNvPr id="13" name="Přímá spojnice 12"/>
            <p:cNvCxnSpPr/>
            <p:nvPr/>
          </p:nvCxnSpPr>
          <p:spPr>
            <a:xfrm flipH="1" flipV="1">
              <a:off x="4716032" y="5805304"/>
              <a:ext cx="630248" cy="75139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bdélník 47"/>
          <p:cNvSpPr/>
          <p:nvPr/>
        </p:nvSpPr>
        <p:spPr>
          <a:xfrm>
            <a:off x="5940152" y="2528936"/>
            <a:ext cx="252000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>
            <a:off x="5400136" y="2528936"/>
            <a:ext cx="468000" cy="32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4608056" y="2528936"/>
            <a:ext cx="468000" cy="32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>
            <a:off x="2304024" y="3212976"/>
            <a:ext cx="1476000" cy="61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3996048" y="3212976"/>
            <a:ext cx="684000" cy="61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4716128" y="3212976"/>
            <a:ext cx="1008000" cy="6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1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Se změnou tlaku je spojena změna rozměrů objemu elementu plynu, protože pružné látky jsou stlačitelné.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Chování látky pod tlakem popisuje např. stavová rovnice závislosti hustoty na tlaku: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2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/>
          <p:nvPr/>
        </p:nvGrpSpPr>
        <p:grpSpPr>
          <a:xfrm>
            <a:off x="2095470" y="4277707"/>
            <a:ext cx="6292954" cy="2391653"/>
            <a:chOff x="611560" y="4365104"/>
            <a:chExt cx="6292954" cy="2391653"/>
          </a:xfrm>
        </p:grpSpPr>
        <p:sp>
          <p:nvSpPr>
            <p:cNvPr id="5" name="TextovéPole 4"/>
            <p:cNvSpPr txBox="1"/>
            <p:nvPr/>
          </p:nvSpPr>
          <p:spPr>
            <a:xfrm>
              <a:off x="2267744" y="6372036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cs-CZ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203848" y="6372036"/>
              <a:ext cx="187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)+∆u(</a:t>
              </a:r>
              <a:r>
                <a:rPr lang="cs-CZ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cs-CZ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719680" y="6387425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p(x)S</a:t>
              </a:r>
              <a:endParaRPr lang="cs-CZ" sz="1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580112" y="6387425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p(x+∆x)S</a:t>
              </a:r>
              <a:endParaRPr lang="cs-CZ" sz="1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" name="Přímá spojnice 8"/>
            <p:cNvCxnSpPr>
              <a:stCxn id="7" idx="3"/>
            </p:cNvCxnSpPr>
            <p:nvPr/>
          </p:nvCxnSpPr>
          <p:spPr>
            <a:xfrm flipV="1">
              <a:off x="1550357" y="6556703"/>
              <a:ext cx="604390" cy="153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V="1">
              <a:off x="2124136" y="5805224"/>
              <a:ext cx="467616" cy="75147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5343464" y="6556703"/>
              <a:ext cx="236648" cy="153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Skupina 11"/>
            <p:cNvGrpSpPr/>
            <p:nvPr/>
          </p:nvGrpSpPr>
          <p:grpSpPr>
            <a:xfrm>
              <a:off x="611560" y="4365104"/>
              <a:ext cx="5263952" cy="1944216"/>
              <a:chOff x="611560" y="4365104"/>
              <a:chExt cx="5263952" cy="1944216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4355976" y="5445224"/>
                <a:ext cx="540000" cy="720000"/>
              </a:xfrm>
              <a:prstGeom prst="rect">
                <a:avLst/>
              </a:prstGeom>
              <a:pattFill prst="lgConfetti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396280" y="5445224"/>
                <a:ext cx="3960000" cy="7200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2915816" y="5445304"/>
                <a:ext cx="1440000" cy="72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</a:t>
                </a:r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∆m</a:t>
                </a:r>
              </a:p>
              <a:p>
                <a:pPr algn="ctr"/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</a:t>
                </a:r>
                <a:r>
                  <a:rPr lang="el-GR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ρ</a:t>
                </a:r>
                <a:r>
                  <a:rPr lang="cs-CZ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V</a:t>
                </a:r>
                <a:endParaRPr lang="cs-CZ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17" name="Přímá spojnice se šipkou 16"/>
              <p:cNvCxnSpPr/>
              <p:nvPr/>
            </p:nvCxnSpPr>
            <p:spPr>
              <a:xfrm>
                <a:off x="611640" y="5805264"/>
                <a:ext cx="7200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se šipkou 17"/>
              <p:cNvCxnSpPr/>
              <p:nvPr/>
            </p:nvCxnSpPr>
            <p:spPr>
              <a:xfrm>
                <a:off x="5508104" y="5445304"/>
                <a:ext cx="0" cy="72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ovéPole 18"/>
              <p:cNvSpPr txBox="1"/>
              <p:nvPr/>
            </p:nvSpPr>
            <p:spPr>
              <a:xfrm>
                <a:off x="5508104" y="5621178"/>
                <a:ext cx="367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</a:t>
                </a:r>
                <a:endParaRPr lang="cs-CZ" sz="16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>
                <a:off x="2478158" y="544530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3563888" y="544530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H="1">
                <a:off x="2484784" y="6309320"/>
                <a:ext cx="43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H="1">
                <a:off x="3563888" y="6309320"/>
                <a:ext cx="828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>
                <a:off x="2411816" y="5805264"/>
                <a:ext cx="50400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>
                <a:off x="4355976" y="5805264"/>
                <a:ext cx="64800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bdélník 25"/>
              <p:cNvSpPr/>
              <p:nvPr/>
            </p:nvSpPr>
            <p:spPr>
              <a:xfrm>
                <a:off x="1396280" y="5445304"/>
                <a:ext cx="144016" cy="72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611560" y="4365104"/>
                <a:ext cx="5256584" cy="1080120"/>
                <a:chOff x="611560" y="4365104"/>
                <a:chExt cx="5256584" cy="1080120"/>
              </a:xfrm>
            </p:grpSpPr>
            <p:cxnSp>
              <p:nvCxnSpPr>
                <p:cNvPr id="28" name="Přímá spojnice se šipkou 27"/>
                <p:cNvCxnSpPr/>
                <p:nvPr/>
              </p:nvCxnSpPr>
              <p:spPr>
                <a:xfrm flipH="1">
                  <a:off x="3563888" y="4725144"/>
                  <a:ext cx="504000" cy="0"/>
                </a:xfrm>
                <a:prstGeom prst="straightConnector1">
                  <a:avLst/>
                </a:prstGeom>
                <a:ln w="31750">
                  <a:solidFill>
                    <a:srgbClr val="00B050"/>
                  </a:solidFill>
                  <a:headEnd type="none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Skupina 28"/>
                <p:cNvGrpSpPr/>
                <p:nvPr/>
              </p:nvGrpSpPr>
              <p:grpSpPr>
                <a:xfrm>
                  <a:off x="611560" y="4365104"/>
                  <a:ext cx="5256584" cy="1080120"/>
                  <a:chOff x="611560" y="4365104"/>
                  <a:chExt cx="5256584" cy="1080120"/>
                </a:xfrm>
              </p:grpSpPr>
              <p:sp>
                <p:nvSpPr>
                  <p:cNvPr id="30" name="Obdélník 29"/>
                  <p:cNvSpPr/>
                  <p:nvPr/>
                </p:nvSpPr>
                <p:spPr>
                  <a:xfrm>
                    <a:off x="4355976" y="4365104"/>
                    <a:ext cx="540000" cy="720000"/>
                  </a:xfrm>
                  <a:prstGeom prst="rect">
                    <a:avLst/>
                  </a:prstGeom>
                  <a:pattFill prst="lgConfetti">
                    <a:fgClr>
                      <a:srgbClr val="FF0000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" name="Obdélník 30"/>
                  <p:cNvSpPr/>
                  <p:nvPr/>
                </p:nvSpPr>
                <p:spPr>
                  <a:xfrm>
                    <a:off x="1403648" y="4365104"/>
                    <a:ext cx="3960000" cy="720000"/>
                  </a:xfrm>
                  <a:prstGeom prst="rect">
                    <a:avLst/>
                  </a:prstGeom>
                  <a:noFill/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" name="Obdélník 31"/>
                  <p:cNvSpPr/>
                  <p:nvPr/>
                </p:nvSpPr>
                <p:spPr>
                  <a:xfrm>
                    <a:off x="2483768" y="4365104"/>
                    <a:ext cx="1072512" cy="720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∆m</a:t>
                    </a:r>
                  </a:p>
                  <a:p>
                    <a:pPr algn="ctr"/>
                    <a:r>
                      <a:rPr lang="el-GR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ρ</a:t>
                    </a:r>
                    <a:r>
                      <a:rPr lang="el-GR" baseline="-25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, V</a:t>
                    </a:r>
                    <a:r>
                      <a:rPr lang="cs-CZ" baseline="-250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endParaRPr lang="cs-CZ" baseline="-250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3" name="Přímá spojnice se šipkou 32"/>
                  <p:cNvCxnSpPr/>
                  <p:nvPr/>
                </p:nvCxnSpPr>
                <p:spPr>
                  <a:xfrm>
                    <a:off x="611560" y="4725144"/>
                    <a:ext cx="720000" cy="0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nice se šipkou 33"/>
                  <p:cNvCxnSpPr/>
                  <p:nvPr/>
                </p:nvCxnSpPr>
                <p:spPr>
                  <a:xfrm>
                    <a:off x="5500736" y="4365104"/>
                    <a:ext cx="0" cy="7200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ovéPole 34"/>
                  <p:cNvSpPr txBox="1"/>
                  <p:nvPr/>
                </p:nvSpPr>
                <p:spPr>
                  <a:xfrm>
                    <a:off x="5500736" y="4541058"/>
                    <a:ext cx="36740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600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6" name="TextovéPole 35"/>
                  <p:cNvSpPr txBox="1"/>
                  <p:nvPr/>
                </p:nvSpPr>
                <p:spPr>
                  <a:xfrm>
                    <a:off x="2300064" y="5075892"/>
                    <a:ext cx="3209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x</a:t>
                    </a:r>
                    <a:endParaRPr lang="cs-CZ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7" name="TextovéPole 36"/>
                  <p:cNvSpPr txBox="1"/>
                  <p:nvPr/>
                </p:nvSpPr>
                <p:spPr>
                  <a:xfrm>
                    <a:off x="3131840" y="5075892"/>
                    <a:ext cx="8146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x+∆x</a:t>
                    </a:r>
                    <a:endParaRPr lang="cs-CZ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8" name="Přímá spojnice se šipkou 37"/>
                  <p:cNvCxnSpPr/>
                  <p:nvPr/>
                </p:nvCxnSpPr>
                <p:spPr>
                  <a:xfrm>
                    <a:off x="1979768" y="4725144"/>
                    <a:ext cx="504000" cy="0"/>
                  </a:xfrm>
                  <a:prstGeom prst="straightConnector1">
                    <a:avLst/>
                  </a:prstGeom>
                  <a:ln w="31750">
                    <a:solidFill>
                      <a:srgbClr val="00B050"/>
                    </a:solidFill>
                    <a:headEnd type="none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Obdélník 38"/>
                  <p:cNvSpPr/>
                  <p:nvPr/>
                </p:nvSpPr>
                <p:spPr>
                  <a:xfrm>
                    <a:off x="1403648" y="4365104"/>
                    <a:ext cx="144016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" name="TextovéPole 39"/>
                  <p:cNvSpPr txBox="1"/>
                  <p:nvPr/>
                </p:nvSpPr>
                <p:spPr>
                  <a:xfrm>
                    <a:off x="1763688" y="4365104"/>
                    <a:ext cx="5838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p</a:t>
                    </a:r>
                    <a:r>
                      <a:rPr lang="cs-CZ" baseline="-25000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400" dirty="0">
                      <a:solidFill>
                        <a:srgbClr val="00B05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1" name="TextovéPole 40"/>
                  <p:cNvSpPr txBox="1"/>
                  <p:nvPr/>
                </p:nvSpPr>
                <p:spPr>
                  <a:xfrm>
                    <a:off x="3664888" y="4365104"/>
                    <a:ext cx="5838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p</a:t>
                    </a:r>
                    <a:r>
                      <a:rPr lang="cs-CZ" baseline="-25000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cs-CZ" dirty="0" smtClean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S</a:t>
                    </a:r>
                    <a:endParaRPr lang="cs-CZ" sz="1400" dirty="0">
                      <a:solidFill>
                        <a:srgbClr val="00B05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</p:grpSp>
        <p:cxnSp>
          <p:nvCxnSpPr>
            <p:cNvPr id="13" name="Přímá spojnice 12"/>
            <p:cNvCxnSpPr/>
            <p:nvPr/>
          </p:nvCxnSpPr>
          <p:spPr>
            <a:xfrm flipH="1" flipV="1">
              <a:off x="4716032" y="5805304"/>
              <a:ext cx="630248" cy="75139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58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Za předpokladu malých změn tlaku a hustoty kolem rovnovážné hodnoty (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𝑝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) bude platit linearizovaná stavová rovnice:</a:t>
                </a:r>
                <a:endParaRPr lang="cs-CZ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𝑑𝑝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dp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/d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značí derivaci tlaku podle hustoty za klidového atmosférického tlaku p</a:t>
                </a:r>
                <a:r>
                  <a:rPr lang="cs-CZ" sz="2800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cs-CZ" sz="28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2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1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Se změnou tlaku je spojena změna objemu a hustoty elementu. Hmotnost zůstává vzhledem k platnosti zákona zachování hmoty konstantní (m</a:t>
                </a:r>
                <a:r>
                  <a:rPr lang="cs-CZ" sz="2800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=m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   → 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+∆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cs-CZ" sz="24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cs-CZ" sz="2400" i="1">
                          <a:latin typeface="Cambria Math"/>
                          <a:ea typeface="Cambria Math"/>
                        </a:rPr>
                        <m:t>   → 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1+(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>
                  <a:lnSpc>
                    <a:spcPct val="90000"/>
                  </a:lnSpc>
                </a:pPr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085519" y="4041112"/>
            <a:ext cx="972000" cy="39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348056" y="3789040"/>
            <a:ext cx="2304000" cy="82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524424" y="4221088"/>
            <a:ext cx="111600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318084" y="443711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cs-CZ" baseline="-25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cs-CZ" sz="1400" baseline="-250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95513" y="462177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endParaRPr lang="cs-CZ" sz="1400" baseline="-250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924368" y="4613066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</a:t>
            </a:r>
            <a:endParaRPr lang="cs-CZ" sz="1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292080" y="5032055"/>
                <a:ext cx="244887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ε</a:t>
                </a:r>
                <a:r>
                  <a:rPr lang="cs-CZ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představuje lokální deformaci elementu vzduchu. Pro akustické vlny platí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≪1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.</a:t>
                </a:r>
                <a:endParaRPr lang="cs-CZ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032055"/>
                <a:ext cx="2448875" cy="14773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90" t="-2058" r="-2239" b="-5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5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Protože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platí: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ea typeface="Cambria Math"/>
                        </a:rPr>
                        <m:t>≈−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Jelikož je relativní změna hustoty plynu až na znaménko stejná jako relativní změna objemu, platí: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𝑑𝑝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5868200" y="2060848"/>
            <a:ext cx="432000" cy="75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444208" y="2238793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</a:t>
            </a:r>
            <a:endParaRPr lang="cs-CZ" sz="1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Dosazením do pohybové rovnice dostáváme: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𝑑𝑝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Je zřejmé, že rychlost šíření akustických vln bude: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/>
                                    </a:rPr>
                                    <m:t>𝑑𝑝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1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Napnutá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struna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Na úsek 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l struny působí tečné síly 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v obou směrech. Jejich vodorovné složky se vyruší, ale svislé složky se sčítají. Celková síla působící na element struny je: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𝐹</m:t>
                      </m:r>
                      <m:r>
                        <a:rPr lang="cs-CZ" sz="2400" i="1">
                          <a:latin typeface="Cambria Math"/>
                        </a:rPr>
                        <m:t>=2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𝜏</m:t>
                      </m:r>
                      <m:func>
                        <m:func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𝜏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65" y="4524437"/>
            <a:ext cx="5687963" cy="221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Okamžitá příčná výchylka libovolné částice závisí nejen na čase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ale také na vzdálenosti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částice od zdroje vlnění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Rovnice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postupné vlny: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𝑦</m:t>
                      </m:r>
                      <m:r>
                        <a:rPr lang="cs-CZ" sz="2400" i="1">
                          <a:latin typeface="Cambria Math"/>
                        </a:rPr>
                        <m:t>(</m:t>
                      </m:r>
                      <m:r>
                        <a:rPr lang="cs-CZ" sz="2400" i="1">
                          <a:latin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</a:rPr>
                        <m:t>,</m:t>
                      </m:r>
                      <m:r>
                        <a:rPr lang="cs-CZ" sz="2400" i="1">
                          <a:latin typeface="Cambria Math"/>
                        </a:rPr>
                        <m:t>𝑡</m:t>
                      </m:r>
                      <m:r>
                        <a:rPr lang="cs-CZ" sz="24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𝑘𝑥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cs-CZ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𝑘</m:t>
                    </m:r>
                    <m:r>
                      <a:rPr lang="cs-CZ" sz="2400" i="1">
                        <a:latin typeface="Cambria Math"/>
                      </a:rPr>
                      <m:t>=2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/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… úhlový vlnočet (vlnové číslo)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(</m:t>
                    </m:r>
                    <m:r>
                      <a:rPr lang="cs-CZ" sz="2400" i="1">
                        <a:latin typeface="Cambria Math"/>
                      </a:rPr>
                      <m:t>𝑘𝑥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… 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fáze</a:t>
                </a:r>
              </a:p>
              <a:p>
                <a:pPr>
                  <a:lnSpc>
                    <a:spcPct val="90000"/>
                  </a:lnSpc>
                </a:pPr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16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5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Hmotnost elementu struny je: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Zrychlení elementu struny je dáno dostředivým zrychlením: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𝑎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65" y="4524437"/>
            <a:ext cx="5687963" cy="221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9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Dosazením do 2. NZ dostáváme: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𝜏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𝑙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𝑣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65" y="4524437"/>
            <a:ext cx="5687963" cy="221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6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Rychlost šíření vlny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4</a:t>
            </a: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Jak vzdálené je epicentrum zemětřesení od seismografické stanice, pokud byla naměřena časová prodleva mezi primární a sekundární vlnou ∆t=20 s? Co potřebujete znát pro výpočet?</a:t>
            </a:r>
          </a:p>
          <a:p>
            <a:pPr>
              <a:lnSpc>
                <a:spcPct val="90000"/>
              </a:lnSpc>
            </a:pP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13262"/>
            <a:ext cx="45529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3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Rychlost šíření vlny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4</a:t>
                </a: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Rychlost podélných vln v zemském plášti je asi 6,0 km/s, rychlost příčných vln asi 3,4 km/s.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b="1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→  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→  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=157 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𝑘𝑚</m:t>
                    </m:r>
                  </m:oMath>
                </a14:m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cs-CZ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13262"/>
            <a:ext cx="45529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0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Rychlost šíření vlny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5</a:t>
            </a: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 jakém rozsahu vzdálenosti bude fungovat lodní sonar, který vysílá akustický signál o délce ∆t=1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s periodou T=2 s?</a:t>
            </a:r>
          </a:p>
          <a:p>
            <a:pPr>
              <a:lnSpc>
                <a:spcPct val="90000"/>
              </a:lnSpc>
            </a:pP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Rychlost šíření vlny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5</a:t>
                </a: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Odražený signál se vrátí za dobu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cs-CZ" sz="24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cs-CZ" sz="2400" b="0" i="1" smtClean="0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cs-CZ" sz="2400" b="0" i="1" smtClean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a:rPr lang="cs-CZ" sz="2400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(tam i zpět). Tato doba musí být delší než doba trvání signálu, jinak by se odražený signál ztratil ve vyslaném signálu, a musí být kratší než opakovací perioda T, jinak se nový signál vyšle dříve, než se odražený signál vrátí zpět.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b="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&lt;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𝑐𝑇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Pro c=1500 m/s ve vodě vychází 0,75 m&lt;s&lt;1500 m.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0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4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Je-li kmitání zdroje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𝑦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cs-CZ" sz="2400" i="1">
                            <a:latin typeface="Cambria Math"/>
                          </a:rPr>
                          <m:t>(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potom kmitání dorazí do sledovaného bodu se zpožděním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𝑦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400" dirty="0" smtClean="0">
                  <a:latin typeface="Times New Roman" pitchFamily="18" charset="0"/>
                  <a:ea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Velikost zpoždění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závisí na vzdálenosti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bodu od zdroje a na rychlosti šíření kmitů prostředím </a:t>
                </a:r>
                <a:r>
                  <a:rPr lang="cs-CZ" sz="28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Δ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/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86" y="4653136"/>
            <a:ext cx="526469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Po úpravách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=2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/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𝑐𝑇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dostáváme rovnici postupné vlny: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dirty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 dirty="0">
                              <a:latin typeface="Cambria Math"/>
                            </a:rPr>
                            <m:t>𝑥</m:t>
                          </m:r>
                          <m:r>
                            <a:rPr lang="cs-CZ" sz="2400" i="1" dirty="0">
                              <a:latin typeface="Cambria Math"/>
                            </a:rPr>
                            <m:t>,</m:t>
                          </m:r>
                          <m:r>
                            <a:rPr lang="cs-CZ" sz="2400" i="1" dirty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 dirty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 dirty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cs-CZ" sz="2400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i="1" dirty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cs-CZ" sz="2400" i="1" dirty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sz="2400" i="1" dirty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cs-CZ" sz="2400" i="1" dirty="0">
                                      <a:latin typeface="Cambria Math"/>
                                      <a:ea typeface="Cambria Math"/>
                                    </a:rPr>
                                    <m:t>/</m:t>
                                  </m:r>
                                  <m:r>
                                    <a:rPr lang="cs-CZ" sz="2400" i="1" dirty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cs-CZ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 dirty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i="1" dirty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cs-CZ" sz="2400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2400" i="1" dirty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400" i="1" dirty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cs-CZ" sz="2400" i="1" dirty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cs-CZ" sz="2400" i="1" dirty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sz="2400" i="1" dirty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400" i="1" dirty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cs-CZ" sz="2400" i="1" dirty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𝑦</m:t>
                      </m:r>
                      <m:r>
                        <a:rPr lang="cs-CZ" sz="2400" i="1">
                          <a:latin typeface="Cambria Math"/>
                        </a:rPr>
                        <m:t>(</m:t>
                      </m:r>
                      <m:r>
                        <a:rPr lang="cs-CZ" sz="2400" i="1">
                          <a:latin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</a:rPr>
                        <m:t>,</m:t>
                      </m:r>
                      <m:r>
                        <a:rPr lang="cs-CZ" sz="2400" i="1">
                          <a:latin typeface="Cambria Math"/>
                        </a:rPr>
                        <m:t>𝑡</m:t>
                      </m:r>
                      <m:r>
                        <a:rPr lang="cs-CZ" sz="24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𝑘𝑥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cs-CZ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Znaménko (–) platí pro pohyb vlny v kladném směru osy </a:t>
                </a:r>
                <a:r>
                  <a:rPr lang="cs-CZ" sz="28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, znaménko (+) pro pohyb vlny v záporném směru osy </a:t>
                </a:r>
                <a:r>
                  <a:rPr lang="cs-CZ" sz="28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2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1</a:t>
                </a: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Máme rovnici postupné vlny:</a:t>
                </a: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dirty="0">
                          <a:latin typeface="Cambria Math"/>
                        </a:rPr>
                        <m:t>𝑦</m:t>
                      </m:r>
                      <m:r>
                        <a:rPr lang="cs-CZ" sz="2400" i="1" dirty="0">
                          <a:latin typeface="Cambria Math"/>
                        </a:rPr>
                        <m:t>=0,00327</m:t>
                      </m:r>
                      <m:func>
                        <m:funcPr>
                          <m:ctrlPr>
                            <a:rPr lang="cs-CZ" sz="24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b="0" i="1" dirty="0" smtClean="0">
                              <a:latin typeface="Cambria Math"/>
                            </a:rPr>
                            <m:t>(72,1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−2,72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) Jaká je amplituda vlny?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b) Jaká je vlnová délka, perioda a frekvence vlny?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c) Jaká je rychlost šíření vlny?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) Jaká je příčná výchylka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vlny v místě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x=22,5 cm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a  v čase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t=18,9 s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5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1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dirty="0">
                          <a:latin typeface="Cambria Math"/>
                        </a:rPr>
                        <m:t>𝑦</m:t>
                      </m:r>
                      <m:r>
                        <a:rPr lang="cs-CZ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 dirty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 dirty="0">
                              <a:latin typeface="Cambria Math"/>
                            </a:rPr>
                            <m:t>(</m:t>
                          </m:r>
                          <m:r>
                            <a:rPr lang="cs-CZ" sz="2400" i="1" dirty="0">
                              <a:latin typeface="Cambria Math"/>
                            </a:rPr>
                            <m:t>𝑘𝑥</m:t>
                          </m:r>
                          <m:r>
                            <a:rPr lang="cs-CZ" sz="2400" i="1" dirty="0">
                              <a:latin typeface="Cambria Math"/>
                            </a:rPr>
                            <m:t>−</m:t>
                          </m:r>
                          <m:r>
                            <a:rPr lang="cs-CZ" sz="2400" i="1" dirty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i="1" dirty="0">
                              <a:latin typeface="Cambria Math"/>
                            </a:rPr>
                            <m:t>𝑡</m:t>
                          </m:r>
                          <m:r>
                            <a:rPr lang="cs-CZ" sz="2400" i="1" dirty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lnSpc>
                    <a:spcPct val="90000"/>
                  </a:lnSpc>
                  <a:buAutoNum type="alphaLcParenR"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Jaká je amplituda vlny?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=0,00327</m:t>
                    </m:r>
                  </m:oMath>
                </a14:m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m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b) Jaká je vlnová délka, perioda a frekvence vlny?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𝜆</m:t>
                    </m:r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=8,71</m:t>
                    </m:r>
                  </m:oMath>
                </a14:m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𝜔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=2,31</m:t>
                    </m:r>
                  </m:oMath>
                </a14:m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s,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=0,433</m:t>
                    </m:r>
                  </m:oMath>
                </a14:m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Hz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c) Jaká je rychlost šíření vlny?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𝜔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den>
                    </m:f>
                    <m:r>
                      <a:rPr lang="cs-CZ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=3,77</m:t>
                    </m:r>
                  </m:oMath>
                </a14:m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cm/s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) Jaká je příčná výchylka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vlny v místě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x=22,5 cm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a  v čase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t=18,9 s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Po dosazení za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vyjde </a:t>
                </a:r>
                <a:r>
                  <a:rPr lang="cs-CZ" sz="2400" i="1" dirty="0" smtClean="0">
                    <a:latin typeface="Times New Roman" pitchFamily="18" charset="0"/>
                    <a:cs typeface="Times New Roman" pitchFamily="18" charset="0"/>
                  </a:rPr>
                  <a:t>y=1,92 mm</a:t>
                </a:r>
                <a:endParaRPr lang="cs-CZ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b="-5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7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2</a:t>
                </a: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Máme rovnici postupné vlny:</a:t>
                </a: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dirty="0">
                          <a:latin typeface="Cambria Math"/>
                        </a:rPr>
                        <m:t>𝑦</m:t>
                      </m:r>
                      <m:r>
                        <a:rPr lang="cs-CZ" sz="2400" i="1" dirty="0">
                          <a:latin typeface="Cambria Math"/>
                        </a:rPr>
                        <m:t>=0,00327</m:t>
                      </m:r>
                      <m:func>
                        <m:funcPr>
                          <m:ctrlPr>
                            <a:rPr lang="cs-CZ" sz="24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b="0" i="1" dirty="0" smtClean="0">
                              <a:latin typeface="Cambria Math"/>
                            </a:rPr>
                            <m:t>(72,1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−2,72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a) Jaká je rychlost příčné výchylky částice prostředí při šíření této vlny?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b) Jaké je zrychlení příčné výchylky částice prostředí při šíření této vlny?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9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2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2</a:t>
                </a: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dirty="0">
                          <a:latin typeface="Cambria Math"/>
                        </a:rPr>
                        <m:t>𝑦</m:t>
                      </m:r>
                      <m:r>
                        <a:rPr lang="cs-CZ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b="0" i="1" dirty="0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𝑘𝑥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dirty="0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400" b="0" i="1" dirty="0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lnSpc>
                    <a:spcPct val="90000"/>
                  </a:lnSpc>
                  <a:buAutoNum type="alphaLcParenR"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Jaká je rychlost příčné výchylky částice prostředí při šíření této vlny?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cs-CZ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𝜕</m:t>
                        </m:r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𝑦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𝜕</m:t>
                        </m:r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cs-CZ" sz="2000" i="1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cs-CZ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𝜔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cs-CZ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𝑘𝑥</m:t>
                            </m:r>
                            <m:r>
                              <a:rPr lang="cs-CZ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cs-CZ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𝜔</m:t>
                            </m:r>
                            <m:r>
                              <a:rPr lang="cs-CZ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=7,2</m:t>
                        </m:r>
                      </m:e>
                    </m:func>
                  </m:oMath>
                </a14:m>
                <a:r>
                  <a:rPr lang="cs-CZ" sz="2000" dirty="0">
                    <a:latin typeface="Times New Roman" pitchFamily="18" charset="0"/>
                    <a:cs typeface="Times New Roman" pitchFamily="18" charset="0"/>
                  </a:rPr>
                  <a:t> mm/s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b)  Jaké je zrychlení příčné výchylky částice prostředí při šíření této vlny?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cs-CZ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𝜕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𝜕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𝜔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cs-CZ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cs-CZ" sz="2000" b="0" i="1" smtClean="0">
                                <a:latin typeface="Cambria Math"/>
                                <a:cs typeface="Times New Roman" pitchFamily="18" charset="0"/>
                              </a:rPr>
                              <m:t>𝑘𝑥</m:t>
                            </m:r>
                            <m:r>
                              <a:rPr lang="cs-CZ" sz="20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cs-CZ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𝜔</m:t>
                            </m:r>
                            <m:r>
                              <a:rPr lang="cs-CZ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=−14,2</m:t>
                    </m:r>
                  </m:oMath>
                </a14:m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mm/s</a:t>
                </a:r>
                <a:r>
                  <a:rPr lang="cs-CZ" sz="20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6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Interference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3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Dva bodové zdroje Z1 a Z2 vysílají zvuk o vlnové délce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Vzájemná vzdálenost zdrojů je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a=1,5</a:t>
            </a:r>
            <a:r>
              <a:rPr lang="el-GR" sz="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Vlny spolu navzájem interferují.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a) Jaká je fáze a typ interference v bodě P1?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b) Jaké je fáze a typ interference v bodě P2?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4861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3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2730</TotalTime>
  <Words>1637</Words>
  <Application>Microsoft Office PowerPoint</Application>
  <PresentationFormat>Předvádění na obrazovce (4:3)</PresentationFormat>
  <Paragraphs>238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Physics-PowerPoint-Template</vt:lpstr>
      <vt:lpstr>Radiologická fyzika a  radiobiologie   9. cvičení</vt:lpstr>
      <vt:lpstr>Postupná vlna</vt:lpstr>
      <vt:lpstr>Postupná vlna</vt:lpstr>
      <vt:lpstr>Postupná vlna</vt:lpstr>
      <vt:lpstr>Postupná vlna</vt:lpstr>
      <vt:lpstr>Postupná vlna</vt:lpstr>
      <vt:lpstr>Postupná vlna</vt:lpstr>
      <vt:lpstr>Postupná vlna</vt:lpstr>
      <vt:lpstr>Interference</vt:lpstr>
      <vt:lpstr>Interference</vt:lpstr>
      <vt:lpstr>Vlnová rovnice</vt:lpstr>
      <vt:lpstr>Vlnová rovnice</vt:lpstr>
      <vt:lpstr>Vlnová rovnice</vt:lpstr>
      <vt:lpstr>Vlnová rovnice</vt:lpstr>
      <vt:lpstr>Vlnová rovnice</vt:lpstr>
      <vt:lpstr>Vlnová rovnice</vt:lpstr>
      <vt:lpstr>Vlnová rovnice</vt:lpstr>
      <vt:lpstr>Vlnová rovnice</vt:lpstr>
      <vt:lpstr>Vlnová rovnice</vt:lpstr>
      <vt:lpstr>Vlnová rovnice</vt:lpstr>
      <vt:lpstr>Vlnová rovnice</vt:lpstr>
      <vt:lpstr>Rychlost šíření vlny</vt:lpstr>
      <vt:lpstr>Rychlost šíření vlny</vt:lpstr>
      <vt:lpstr>Rychlost šíření vlny</vt:lpstr>
      <vt:lpstr>Rychlost šíření vlny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M</cp:lastModifiedBy>
  <cp:revision>116</cp:revision>
  <dcterms:created xsi:type="dcterms:W3CDTF">2015-01-23T09:47:57Z</dcterms:created>
  <dcterms:modified xsi:type="dcterms:W3CDTF">2016-01-17T15:34:25Z</dcterms:modified>
</cp:coreProperties>
</file>