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395" r:id="rId2"/>
    <p:sldId id="283" r:id="rId3"/>
    <p:sldId id="369" r:id="rId4"/>
    <p:sldId id="370" r:id="rId5"/>
    <p:sldId id="378" r:id="rId6"/>
    <p:sldId id="381" r:id="rId7"/>
    <p:sldId id="383" r:id="rId8"/>
    <p:sldId id="384" r:id="rId9"/>
    <p:sldId id="388" r:id="rId10"/>
    <p:sldId id="390" r:id="rId11"/>
    <p:sldId id="368" r:id="rId12"/>
    <p:sldId id="281" r:id="rId13"/>
    <p:sldId id="363" r:id="rId14"/>
    <p:sldId id="364" r:id="rId15"/>
    <p:sldId id="371" r:id="rId16"/>
    <p:sldId id="372" r:id="rId17"/>
    <p:sldId id="373" r:id="rId18"/>
    <p:sldId id="374" r:id="rId19"/>
    <p:sldId id="375" r:id="rId20"/>
    <p:sldId id="377" r:id="rId21"/>
    <p:sldId id="379" r:id="rId22"/>
    <p:sldId id="380" r:id="rId23"/>
    <p:sldId id="382" r:id="rId24"/>
    <p:sldId id="385" r:id="rId25"/>
    <p:sldId id="386" r:id="rId26"/>
    <p:sldId id="387" r:id="rId27"/>
    <p:sldId id="389" r:id="rId28"/>
    <p:sldId id="391" r:id="rId29"/>
    <p:sldId id="392" r:id="rId30"/>
    <p:sldId id="393" r:id="rId31"/>
    <p:sldId id="394" r:id="rId32"/>
    <p:sldId id="396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86477" autoAdjust="0"/>
  </p:normalViewPr>
  <p:slideViewPr>
    <p:cSldViewPr>
      <p:cViewPr varScale="1">
        <p:scale>
          <a:sx n="73" d="100"/>
          <a:sy n="73" d="100"/>
        </p:scale>
        <p:origin x="-9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B0B8C-9DC2-4887-B6AC-12B4E024C89D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82DDA-A882-4452-8712-C5FF4B0698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61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elt_spinning" TargetMode="External"/><Relationship Id="rId3" Type="http://schemas.openxmlformats.org/officeDocument/2006/relationships/hyperlink" Target="https://cs.wikipedia.org/wiki/Soustava_SI" TargetMode="External"/><Relationship Id="rId7" Type="http://schemas.openxmlformats.org/officeDocument/2006/relationships/hyperlink" Target="https://en.wikipedia.org/wiki/Alloy" TargetMode="External"/><Relationship Id="rId12" Type="http://schemas.openxmlformats.org/officeDocument/2006/relationships/hyperlink" Target="https://en.wikipedia.org/wiki/Metglas#cite_note-Metglas-2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Amorphous_metal" TargetMode="External"/><Relationship Id="rId11" Type="http://schemas.openxmlformats.org/officeDocument/2006/relationships/hyperlink" Target="https://en.wikipedia.org/wiki/Permeability_(electromagnetism)" TargetMode="External"/><Relationship Id="rId5" Type="http://schemas.openxmlformats.org/officeDocument/2006/relationships/hyperlink" Target="https://cs.wikipedia.org/wiki/Amp%C3%A9r%C5%AFv_silov%C3%BD_z%C3%A1kon" TargetMode="External"/><Relationship Id="rId10" Type="http://schemas.openxmlformats.org/officeDocument/2006/relationships/hyperlink" Target="https://en.wikipedia.org/wiki/Metglas#cite_note-CoreLoss-1" TargetMode="External"/><Relationship Id="rId4" Type="http://schemas.openxmlformats.org/officeDocument/2006/relationships/hyperlink" Target="https://cs.wikipedia.org/wiki/Amp%C3%A9r" TargetMode="External"/><Relationship Id="rId9" Type="http://schemas.openxmlformats.org/officeDocument/2006/relationships/hyperlink" Target="https://en.wikipedia.org/wiki/Ferromagnetic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9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</a:t>
            </a:r>
            <a:r>
              <a:rPr lang="cs-CZ" dirty="0" smtClean="0">
                <a:hlinkClick r:id="rId3" tooltip="Soustava SI"/>
              </a:rPr>
              <a:t>soustavě SI</a:t>
            </a:r>
            <a:r>
              <a:rPr lang="cs-CZ" dirty="0" smtClean="0"/>
              <a:t>, kde je jednotka </a:t>
            </a:r>
            <a:r>
              <a:rPr lang="cs-CZ" dirty="0" err="1" smtClean="0"/>
              <a:t>elektrickeho</a:t>
            </a:r>
            <a:r>
              <a:rPr lang="cs-CZ" dirty="0" smtClean="0"/>
              <a:t> proudu </a:t>
            </a:r>
            <a:r>
              <a:rPr lang="cs-CZ" dirty="0" smtClean="0">
                <a:hlinkClick r:id="rId4" tooltip="Ampér"/>
              </a:rPr>
              <a:t>ampér</a:t>
            </a:r>
            <a:r>
              <a:rPr lang="cs-CZ" dirty="0" smtClean="0"/>
              <a:t> definována pomocí magnetické síly, se permeabilita vakua neměří, ale je určena z definice ampéru a vztahu pro magnetickou sílu (</a:t>
            </a:r>
            <a:r>
              <a:rPr lang="cs-CZ" dirty="0" smtClean="0">
                <a:hlinkClick r:id="rId5" tooltip="Ampérův silový zákon"/>
              </a:rPr>
              <a:t>Ampérův silový zákon</a:t>
            </a:r>
            <a:r>
              <a:rPr lang="cs-CZ" dirty="0" smtClean="0"/>
              <a:t>).</a:t>
            </a:r>
          </a:p>
          <a:p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/>
              <a:t>Metglas</a:t>
            </a:r>
            <a:r>
              <a:rPr lang="en-US" dirty="0" smtClean="0"/>
              <a:t> is a thin </a:t>
            </a:r>
            <a:r>
              <a:rPr lang="en-US" dirty="0" smtClean="0">
                <a:hlinkClick r:id="rId6" tooltip="Amorphous metal"/>
              </a:rPr>
              <a:t>amorphous metal</a:t>
            </a:r>
            <a:r>
              <a:rPr lang="en-US" dirty="0" smtClean="0"/>
              <a:t> </a:t>
            </a:r>
            <a:r>
              <a:rPr lang="en-US" dirty="0" smtClean="0">
                <a:hlinkClick r:id="rId7" tooltip="Alloy"/>
              </a:rPr>
              <a:t>alloy</a:t>
            </a:r>
            <a:r>
              <a:rPr lang="en-US" dirty="0" smtClean="0"/>
              <a:t> ribbon produced by using </a:t>
            </a:r>
            <a:r>
              <a:rPr lang="en-US" dirty="0" smtClean="0">
                <a:hlinkClick r:id="rId8" tooltip="Melt spinning"/>
              </a:rPr>
              <a:t>rapid solidification</a:t>
            </a:r>
            <a:r>
              <a:rPr lang="en-US" dirty="0" smtClean="0"/>
              <a:t> process of </a:t>
            </a:r>
            <a:r>
              <a:rPr lang="en-US" dirty="0" err="1" smtClean="0"/>
              <a:t>approx</a:t>
            </a:r>
            <a:r>
              <a:rPr lang="en-US" dirty="0" smtClean="0"/>
              <a:t>: 1,000,000 °C/s. This rapid solidification creates unique </a:t>
            </a:r>
            <a:r>
              <a:rPr lang="en-US" dirty="0" smtClean="0">
                <a:hlinkClick r:id="rId9" tooltip="Ferromagnetic"/>
              </a:rPr>
              <a:t>ferromagnetic</a:t>
            </a:r>
            <a:r>
              <a:rPr lang="en-US" dirty="0" smtClean="0"/>
              <a:t> properties that allows the ribbon to be magnetized and de-magnetized quickly and effectively with very low core losses of approximately 5 </a:t>
            </a:r>
            <a:r>
              <a:rPr lang="en-US" dirty="0" err="1" smtClean="0"/>
              <a:t>mW</a:t>
            </a:r>
            <a:r>
              <a:rPr lang="en-US" dirty="0" smtClean="0"/>
              <a:t>/kg </a:t>
            </a:r>
            <a:r>
              <a:rPr lang="en-US" baseline="30000" dirty="0" smtClean="0">
                <a:hlinkClick r:id="rId10"/>
              </a:rPr>
              <a:t>[1]</a:t>
            </a:r>
            <a:r>
              <a:rPr lang="en-US" dirty="0" smtClean="0"/>
              <a:t> at 60 Hz and maximum relative </a:t>
            </a:r>
            <a:r>
              <a:rPr lang="en-US" dirty="0" smtClean="0">
                <a:hlinkClick r:id="rId11" tooltip="Permeability (electromagnetism)"/>
              </a:rPr>
              <a:t>permeability</a:t>
            </a:r>
            <a:r>
              <a:rPr lang="en-US" dirty="0" smtClean="0"/>
              <a:t> approximately 1,000,000.</a:t>
            </a:r>
            <a:r>
              <a:rPr lang="en-US" baseline="30000" dirty="0" smtClean="0">
                <a:hlinkClick r:id="rId12"/>
              </a:rPr>
              <a:t>[2]</a:t>
            </a:r>
            <a:endParaRPr lang="en-US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227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Reálnost tohoto příkladu je diskutabilní a je zde jen pro</a:t>
            </a:r>
            <a:r>
              <a:rPr lang="cs-CZ" baseline="0" dirty="0" smtClean="0"/>
              <a:t> představu.</a:t>
            </a:r>
          </a:p>
          <a:p>
            <a:r>
              <a:rPr lang="cs-CZ" dirty="0" smtClean="0"/>
              <a:t>Aby vodičem mohl téci tako</a:t>
            </a:r>
            <a:r>
              <a:rPr lang="cs-CZ" baseline="0" dirty="0" smtClean="0"/>
              <a:t> velký proud, je třeba mít odpovídající průřez, materiál a délku vodiče. Podle průřezu by bylo třeba propočítat reálnost počtu závitů na délce 2,4m. Ani jeden problém tato úloha neuvažuje!!!</a:t>
            </a:r>
          </a:p>
          <a:p>
            <a:r>
              <a:rPr lang="cs-CZ" baseline="0" dirty="0" smtClean="0"/>
              <a:t>Vzorec zde použitý platí pouze pro cívky, jejichž poloměr je mnohem menší než délka, takže použitelnost vztahu pro výpočet B vně MR tomografu nepřipadá v úvahu.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983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Magnetický moment je nezávislý na vnějším magnetickém poli, proto bude stejný jak pro pole 1,5 T tak pro 20 T.</a:t>
            </a:r>
          </a:p>
          <a:p>
            <a:r>
              <a:rPr lang="cs-CZ" dirty="0" smtClean="0"/>
              <a:t>Nesmíme</a:t>
            </a:r>
            <a:r>
              <a:rPr lang="cs-CZ" baseline="0" dirty="0" smtClean="0"/>
              <a:t> zapomínat, že spin je vektorová veličina, proto nám ve výsledku zůstane jednotkový vektor s, který nám značí směr vektoru spinu a jeho velikost je 1 (proto neovlivní velikost výrazu, ale opravdu udává pouze směr).</a:t>
            </a:r>
          </a:p>
          <a:p>
            <a:r>
              <a:rPr lang="cs-CZ" dirty="0" smtClean="0"/>
              <a:t>Pokud</a:t>
            </a:r>
            <a:r>
              <a:rPr lang="cs-CZ" baseline="0" dirty="0" smtClean="0"/>
              <a:t> nás bude zajímat průmět do osy z, tak velikost průmětu do osy z je dána vztahem redukované h krát spinové magnetické číslo </a:t>
            </a:r>
            <a:r>
              <a:rPr lang="cs-CZ" baseline="0" dirty="0" err="1" smtClean="0"/>
              <a:t>m_z</a:t>
            </a:r>
            <a:r>
              <a:rPr lang="cs-CZ" baseline="0" dirty="0" smtClean="0"/>
              <a:t>. Zde vystupuje jednotkový vektor z, který nabývá hodnot (0,0,1) nebo (0,0,-1) dle směru.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997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Izotop uhlíku 12C má spin=0, proto nereaguje na magnetické</a:t>
            </a:r>
            <a:r>
              <a:rPr lang="cs-CZ" baseline="0" dirty="0" smtClean="0"/>
              <a:t> pole (nemá magnetický moment) a tudíž nelze </a:t>
            </a:r>
            <a:r>
              <a:rPr lang="cs-CZ" baseline="0" dirty="0" err="1" smtClean="0"/>
              <a:t>Larmorovu</a:t>
            </a:r>
            <a:r>
              <a:rPr lang="cs-CZ" baseline="0" dirty="0" smtClean="0"/>
              <a:t> frekvenci určit.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82DDA-A882-4452-8712-C5FF4B06985B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640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00945"/>
            <a:ext cx="6858000" cy="1470025"/>
          </a:xfrm>
        </p:spPr>
        <p:txBody>
          <a:bodyPr anchor="b">
            <a:noAutofit/>
          </a:bodyPr>
          <a:lstStyle>
            <a:lvl1pPr algn="l"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15544"/>
            <a:ext cx="6858000" cy="50405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49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18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0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C82FF0F-8820-4A30-8662-BAF3E5D6D4D5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254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4687" y="4406900"/>
            <a:ext cx="6970713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0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687" y="3861048"/>
            <a:ext cx="6970713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85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29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4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94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5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30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9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C82FF0F-8820-4A30-8662-BAF3E5D6D4D5}" type="datetimeFigureOut">
              <a:rPr lang="cs-CZ" smtClean="0"/>
              <a:t>17. 1. 2016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1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bs-Latn-BA" sz="5400" b="1" kern="1200" dirty="0">
          <a:ln w="19050">
            <a:solidFill>
              <a:sysClr val="windowText" lastClr="000000"/>
            </a:solidFill>
          </a:ln>
          <a:solidFill>
            <a:schemeClr val="tx1"/>
          </a:solidFill>
          <a:effectLst/>
          <a:latin typeface="Microsoft New Tai Lue" pitchFamily="34" charset="0"/>
          <a:ea typeface="+mj-ea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10.png"/><Relationship Id="rId7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4.PNG"/><Relationship Id="rId10" Type="http://schemas.openxmlformats.org/officeDocument/2006/relationships/image" Target="../media/image10.png"/><Relationship Id="rId4" Type="http://schemas.openxmlformats.org/officeDocument/2006/relationships/image" Target="../media/image410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slide" Target="slide8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slide" Target="slide9.xml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0.png"/><Relationship Id="rId5" Type="http://schemas.openxmlformats.org/officeDocument/2006/relationships/image" Target="../media/image640.png"/><Relationship Id="rId4" Type="http://schemas.openxmlformats.org/officeDocument/2006/relationships/image" Target="../media/image6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0.png"/><Relationship Id="rId4" Type="http://schemas.openxmlformats.org/officeDocument/2006/relationships/image" Target="../media/image6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51720" y="764704"/>
            <a:ext cx="6858000" cy="5112568"/>
          </a:xfrm>
        </p:spPr>
        <p:txBody>
          <a:bodyPr/>
          <a:lstStyle/>
          <a:p>
            <a:pPr algn="ctr"/>
            <a:r>
              <a:rPr lang="cs-CZ" dirty="0"/>
              <a:t>Radiologická fyzika 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radiobiologie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7. cvičení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653136"/>
            <a:ext cx="1944216" cy="194421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3" r="25699"/>
          <a:stretch/>
        </p:blipFill>
        <p:spPr>
          <a:xfrm>
            <a:off x="7128488" y="4509120"/>
            <a:ext cx="1836000" cy="22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2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MRI příklady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7525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4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Jaká bude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Larmorova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frekvence jádra atomu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H,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a F v magnetickém poli o indukci 3 T?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14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Jakou magnetizaci budou mít všechna jádra vodíku v 1ml vody, v magnetickém poli o indukci 0T a 1,5T? Uvažujme, že všechen vodík je pouze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a všechna jádra zaujmou pouze energeticky výhodnější polohu.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026061" y="27809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Řešení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028384" y="61560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577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Testy 1-3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68052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jsme měli správně a co špatně v testech 1-3?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60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404664"/>
            <a:ext cx="7001588" cy="1143000"/>
          </a:xfrm>
        </p:spPr>
        <p:txBody>
          <a:bodyPr/>
          <a:lstStyle/>
          <a:p>
            <a:r>
              <a:rPr lang="cs-CZ" sz="4800" smtClean="0"/>
              <a:t>Konec 7. </a:t>
            </a:r>
            <a:r>
              <a:rPr lang="cs-CZ" sz="4800" dirty="0" smtClean="0"/>
              <a:t>cvičení</a:t>
            </a:r>
            <a:endParaRPr lang="cs-CZ" sz="4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480" y="1784084"/>
            <a:ext cx="4786888" cy="4381220"/>
          </a:xfrm>
        </p:spPr>
      </p:pic>
    </p:spTree>
    <p:extLst>
      <p:ext uri="{BB962C8B-B14F-4D97-AF65-F5344CB8AC3E}">
        <p14:creationId xmlns:p14="http://schemas.microsoft.com/office/powerpoint/2010/main" val="252484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1918084" y="1268760"/>
            <a:ext cx="7010400" cy="14401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Dva protony byly urychleny. Energie prvního je E</a:t>
            </a:r>
            <a:r>
              <a:rPr lang="cs-CZ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300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E</a:t>
            </a:r>
            <a:r>
              <a:rPr lang="cs-CZ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4,005 . 10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Určete celkovou energii soustavy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763688" y="2780928"/>
                <a:ext cx="22249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3.10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11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 </m:t>
                      </m:r>
                      <m:r>
                        <a:rPr lang="cs-CZ" sz="2400" b="0" i="1" smtClean="0">
                          <a:latin typeface="Cambria Math"/>
                        </a:rPr>
                        <m:t>𝑒𝑉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780928"/>
                <a:ext cx="2224904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5724128" y="2780928"/>
                <a:ext cx="27430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4,005.10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−10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𝐽</m:t>
                      </m:r>
                      <m:r>
                        <a:rPr lang="cs-CZ" sz="24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780928"/>
                <a:ext cx="2743059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759321" y="3573016"/>
                <a:ext cx="37487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3.10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11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.1,602.10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−19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 </m:t>
                      </m:r>
                      <m:r>
                        <a:rPr lang="cs-CZ" sz="2400" b="0" i="1" smtClean="0"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321" y="3573016"/>
                <a:ext cx="3748783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5738085" y="3356992"/>
                <a:ext cx="3007939" cy="872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4,005.10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−10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cs-CZ" sz="2400" i="1">
                                  <a:latin typeface="Cambria Math"/>
                                </a:rPr>
                                <m:t>,602.10</m:t>
                              </m:r>
                            </m:e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−19</m:t>
                              </m:r>
                            </m:sup>
                          </m:sSup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 </m:t>
                      </m:r>
                      <m:r>
                        <a:rPr lang="cs-CZ" sz="2400" b="0" i="1" smtClean="0">
                          <a:latin typeface="Cambria Math"/>
                        </a:rPr>
                        <m:t>𝑒𝑉</m:t>
                      </m:r>
                    </m:oMath>
                  </m:oMathPara>
                </a14:m>
                <a:endParaRPr lang="cs-CZ" sz="2400" i="1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085" y="3356992"/>
                <a:ext cx="3007939" cy="8725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763688" y="4191471"/>
                <a:ext cx="26060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4,806.10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−8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 </m:t>
                      </m:r>
                      <m:r>
                        <a:rPr lang="cs-CZ" sz="2400" b="0" i="1" smtClean="0"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191471"/>
                <a:ext cx="2606098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5724128" y="4221088"/>
                <a:ext cx="23348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2,5.10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9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𝑒𝑉</m:t>
                      </m:r>
                      <m:r>
                        <a:rPr lang="cs-CZ" sz="24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221088"/>
                <a:ext cx="2334806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763688" y="5157192"/>
                <a:ext cx="29688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𝐸</m:t>
                      </m:r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484,605.10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−10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 </m:t>
                      </m:r>
                      <m:r>
                        <a:rPr lang="cs-CZ" sz="2400" b="0" i="1" smtClean="0"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157192"/>
                <a:ext cx="2968890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724128" y="5157192"/>
                <a:ext cx="24933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𝐸</m:t>
                      </m:r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302,5.10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9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𝑒𝑉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157192"/>
                <a:ext cx="2493311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17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3" grpId="0"/>
      <p:bldP spid="7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2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1907704" y="1484784"/>
            <a:ext cx="7010400" cy="1800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Hmotnost urychlené částice byla 300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Jaká byla její hmotnost v kg? O jakou částici se jedná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339752" y="3183359"/>
                <a:ext cx="14201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𝐸</m:t>
                      </m:r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183359"/>
                <a:ext cx="142019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363604" y="3183359"/>
                <a:ext cx="4024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𝐸</m:t>
                      </m:r>
                      <m:r>
                        <a:rPr lang="cs-CZ" sz="2400" b="0" i="1" smtClean="0">
                          <a:latin typeface="Cambria Math"/>
                        </a:rPr>
                        <m:t>=300 </m:t>
                      </m:r>
                      <m:r>
                        <a:rPr lang="cs-CZ" sz="2400" b="0" i="1" smtClean="0">
                          <a:latin typeface="Cambria Math"/>
                        </a:rPr>
                        <m:t>𝐺𝑒𝑉</m:t>
                      </m:r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4,806.10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−8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 </m:t>
                      </m:r>
                      <m:r>
                        <a:rPr lang="cs-CZ" sz="2400" b="0" i="1" smtClean="0"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604" y="3183359"/>
                <a:ext cx="402482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2720970" y="3903439"/>
                <a:ext cx="5307414" cy="833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𝐸</m:t>
                          </m:r>
                        </m:num>
                        <m:den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𝑚</m:t>
                      </m:r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4,806.10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</a:rPr>
                                <m:t>−8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9.10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</a:rPr>
                                <m:t>16</m:t>
                              </m:r>
                            </m:sup>
                          </m:sSup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5,34.10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−25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 </m:t>
                      </m:r>
                      <m:r>
                        <a:rPr lang="cs-CZ" sz="2400" b="0" i="1" smtClean="0">
                          <a:latin typeface="Cambria Math"/>
                        </a:rPr>
                        <m:t>𝑘𝑔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970" y="3903439"/>
                <a:ext cx="5307414" cy="8336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518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3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3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ástupný symbol pro obsah 2"/>
              <p:cNvSpPr txBox="1">
                <a:spLocks/>
              </p:cNvSpPr>
              <p:nvPr/>
            </p:nvSpPr>
            <p:spPr>
              <a:xfrm>
                <a:off x="1907704" y="1484784"/>
                <a:ext cx="7010400" cy="208823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 startAt="3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Jaký 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bude hmotnostní úbytek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94</m:t>
                        </m:r>
                      </m:sub>
                      <m:sup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245</m:t>
                        </m:r>
                      </m:sup>
                      <m:e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𝑃𝑢</m:t>
                        </m:r>
                      </m:e>
                    </m:sPre>
                  </m:oMath>
                </a14:m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Jaká je vazebná energie jádra?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=1,00866</m:t>
                      </m:r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cs-CZ" b="0" i="0" smtClean="0">
                          <a:latin typeface="Cambria Math"/>
                          <a:cs typeface="Times New Roman" panose="02020603050405020304" pitchFamily="18" charset="0"/>
                        </a:rPr>
                        <m:t>        </m:t>
                      </m:r>
                      <m:sSub>
                        <m:sSubPr>
                          <m:ctrlPr>
                            <a:rPr lang="cs-CZ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=1,00727 </m:t>
                      </m:r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𝑢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cs typeface="Times New Roman" panose="02020603050405020304" pitchFamily="18" charset="0"/>
                            </a:rPr>
                            <m:t>𝑃𝑢</m:t>
                          </m:r>
                        </m:sub>
                      </m:sSub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=245,06774 </m:t>
                      </m:r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𝑢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484784"/>
                <a:ext cx="7010400" cy="2088232"/>
              </a:xfrm>
              <a:prstGeom prst="rect">
                <a:avLst/>
              </a:prstGeom>
              <a:blipFill rotWithShape="1">
                <a:blip r:embed="rId3"/>
                <a:stretch>
                  <a:fillRect l="-2000" t="-2924" r="-4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ástupný symbol pro obsah 2"/>
              <p:cNvSpPr txBox="1">
                <a:spLocks/>
              </p:cNvSpPr>
              <p:nvPr/>
            </p:nvSpPr>
            <p:spPr>
              <a:xfrm>
                <a:off x="1907704" y="3717032"/>
                <a:ext cx="7010400" cy="23762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=94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=94,6833 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endParaRPr lang="cs-CZ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245−94</m:t>
                        </m:r>
                      </m:e>
                    </m:d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=152,3076 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endParaRPr lang="cs-CZ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=246,9909 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endParaRPr lang="cs-CZ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𝑈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=1,9231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717032"/>
                <a:ext cx="7010400" cy="23762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7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3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3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3"/>
                <a:ext cx="7010400" cy="1224136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Hmotnostní úbytek jádra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45</m:t>
                        </m:r>
                      </m:sup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𝑃𝑢</m:t>
                        </m:r>
                      </m:e>
                    </m:sPre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=1,9231 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3"/>
                <a:ext cx="7010400" cy="1224136"/>
              </a:xfrm>
              <a:blipFill rotWithShape="1">
                <a:blip r:embed="rId3"/>
                <a:stretch>
                  <a:fillRect l="-2000" t="-49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2564904"/>
            <a:ext cx="7010400" cy="122413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2"/>
              <p:cNvSpPr txBox="1">
                <a:spLocks/>
              </p:cNvSpPr>
              <p:nvPr/>
            </p:nvSpPr>
            <p:spPr>
              <a:xfrm>
                <a:off x="1907704" y="2564904"/>
                <a:ext cx="7010400" cy="72008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Vazebnou energii určíme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𝐸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=∆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564904"/>
                <a:ext cx="7010400" cy="720080"/>
              </a:xfrm>
              <a:prstGeom prst="rect">
                <a:avLst/>
              </a:prstGeom>
              <a:blipFill rotWithShape="1">
                <a:blip r:embed="rId4"/>
                <a:stretch>
                  <a:fillRect l="-2000" t="-11864" b="-76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ástupný symbol pro obsah 2"/>
              <p:cNvSpPr txBox="1">
                <a:spLocks/>
              </p:cNvSpPr>
              <p:nvPr/>
            </p:nvSpPr>
            <p:spPr>
              <a:xfrm>
                <a:off x="1907704" y="3140968"/>
                <a:ext cx="7010400" cy="172819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𝐸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=∆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=1,9231 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𝑢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=1,9231 . 1,6605 . 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−27</m:t>
                        </m:r>
                      </m:sup>
                    </m:sSup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9 . 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16</m:t>
                        </m:r>
                      </m:sup>
                    </m:sSup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 ∆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𝐸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2,87397 . 10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−10</m:t>
                        </m:r>
                      </m:sup>
                    </m:sSup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𝐽</m:t>
                    </m:r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140968"/>
                <a:ext cx="7010400" cy="17281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993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build="p"/>
      <p:bldP spid="8" grpId="0" build="p"/>
      <p:bldP spid="9" grpId="0" build="p"/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4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3"/>
                <a:ext cx="7010400" cy="1728192"/>
              </a:xfrm>
            </p:spPr>
            <p:txBody>
              <a:bodyPr>
                <a:normAutofit/>
              </a:bodyPr>
              <a:lstStyle/>
              <a:p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Jakou hmotnost bude mít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tauon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rychlosti 0,93c a klidové hmotnosti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  <a:cs typeface="Times New Roman" panose="02020603050405020304" pitchFamily="18" charset="0"/>
                      </a:rPr>
                      <m:t>=1776,84 </m:t>
                    </m:r>
                    <m:r>
                      <a:rPr lang="cs-CZ" i="1">
                        <a:latin typeface="Cambria Math"/>
                        <a:cs typeface="Times New Roman" panose="02020603050405020304" pitchFamily="18" charset="0"/>
                      </a:rPr>
                      <m:t>𝑀𝑒𝑉</m:t>
                    </m:r>
                    <m:r>
                      <a:rPr lang="cs-CZ" i="1">
                        <a:latin typeface="Cambria Math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3"/>
                <a:ext cx="7010400" cy="1728192"/>
              </a:xfrm>
              <a:blipFill rotWithShape="1">
                <a:blip r:embed="rId3"/>
                <a:stretch>
                  <a:fillRect l="-2000" t="-49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2564904"/>
            <a:ext cx="7010400" cy="122413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720753" y="3284984"/>
                <a:ext cx="18145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m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753" y="3284984"/>
                <a:ext cx="181453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3512432" y="3068960"/>
                <a:ext cx="2211696" cy="1437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432" y="3068960"/>
                <a:ext cx="2211696" cy="14377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690601" y="3068959"/>
                <a:ext cx="3382721" cy="1437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0,8649</m:t>
                                  </m:r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601" y="3068959"/>
                <a:ext cx="3382721" cy="143770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1714540" y="4365104"/>
                <a:ext cx="23361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=2,72064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40" y="4365104"/>
                <a:ext cx="233615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1619672" y="5570076"/>
                <a:ext cx="40782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sz="2800" i="1" smtClean="0">
                              <a:latin typeface="Cambria Math"/>
                            </a:rPr>
                            <m:t>m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=4834,155 </m:t>
                      </m:r>
                      <m:r>
                        <a:rPr lang="cs-CZ" sz="2800" b="0" i="1" smtClean="0">
                          <a:latin typeface="Cambria Math"/>
                        </a:rPr>
                        <m:t>𝑀𝑒𝑉</m:t>
                      </m:r>
                      <m:r>
                        <a:rPr lang="cs-CZ" sz="2800" b="0" i="1" smtClean="0"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570076"/>
                <a:ext cx="4078296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89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build="p"/>
      <p:bldP spid="8" grpId="0" build="p"/>
      <p:bldP spid="12" grpId="0"/>
      <p:bldP spid="14" grpId="0"/>
      <p:bldP spid="15" grpId="0"/>
      <p:bldP spid="16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5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2808312"/>
          </a:xfrm>
        </p:spPr>
        <p:txBody>
          <a:bodyPr>
            <a:normAutofit/>
          </a:bodyPr>
          <a:lstStyle/>
          <a:p>
            <a:pPr marL="514350" lvl="1" indent="-514350">
              <a:buFont typeface="+mj-lt"/>
              <a:buAutoNum type="arabicPeriod" startAt="5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dlouho letí světlo ze Slunce na Zemi (1,5.10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m)? Jak dlouho poletí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(rychlostí 0,998c) z pohledu pozorovatele ze Země a jak dlouho pro samotný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(předpokládejme, že střední doba života je nekonečná).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1915195" y="4293096"/>
                <a:ext cx="1415075" cy="830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195" y="4293096"/>
                <a:ext cx="1415075" cy="8302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3779913" y="4207431"/>
                <a:ext cx="5148571" cy="956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1,5.10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3.10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sup>
                          </m:sSup>
                        </m:den>
                      </m:f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=500 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=8,3 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𝑚𝑖𝑛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3" y="4207431"/>
                <a:ext cx="5148571" cy="9560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68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5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5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1944216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dlouho poletí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(rychlostí 0,998c) z pohledu pozorovatele ze Země a jak dlouho pro samotný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(předpokládejme, že střední doba života je nekonečná).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979712" y="3680356"/>
                <a:ext cx="4824536" cy="1437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2800" b="0" i="1" smtClean="0">
                                      <a:latin typeface="Cambria Math"/>
                                      <a:ea typeface="Cambria Math"/>
                                    </a:rPr>
                                    <m:t>0,996</m:t>
                                  </m:r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=15,8113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680356"/>
                <a:ext cx="4824536" cy="14377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7092280" y="3573016"/>
                <a:ext cx="15841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𝛾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3573016"/>
                <a:ext cx="158417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6901341" y="4326900"/>
                <a:ext cx="1415075" cy="830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341" y="4326900"/>
                <a:ext cx="1415075" cy="8302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619672" y="5090423"/>
                <a:ext cx="4536504" cy="1001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1,5.10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2,994.10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sup>
                          </m:sSup>
                        </m:den>
                      </m:f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=501 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090423"/>
                <a:ext cx="4536504" cy="100162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6300192" y="5373216"/>
                <a:ext cx="25202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=7921,46 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5373216"/>
                <a:ext cx="252028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6300192" y="5858108"/>
                <a:ext cx="25202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=2,2 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h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5858108"/>
                <a:ext cx="2520281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30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build="p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7525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Dva protony byly urychleny. Energie prvního je E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300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E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4,005 . 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J. Určete celkovou energii soustavy.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Hmotnost urychlené částice byla 300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/c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Jaká byla její hmotnost v kg? O jakou částici se jedná?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026061" y="32129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Řešení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028384" y="50131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883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6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918084" y="1556792"/>
            <a:ext cx="7010400" cy="1080120"/>
          </a:xfrm>
        </p:spPr>
        <p:txBody>
          <a:bodyPr>
            <a:normAutofit/>
          </a:bodyPr>
          <a:lstStyle/>
          <a:p>
            <a:pPr marL="514350" lvl="1" indent="-514350">
              <a:buFont typeface="+mj-lt"/>
              <a:buAutoNum type="arabicPeriod" startAt="6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Jakou vlnovou délku má elektromagnetické  vlnění o frekvenci 235 MHz?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2995715" y="2808548"/>
                <a:ext cx="1116075" cy="906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715" y="2808548"/>
                <a:ext cx="1116075" cy="9064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2995715" y="3717032"/>
                <a:ext cx="1116075" cy="905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715" y="3717032"/>
                <a:ext cx="1116075" cy="9056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2699792" y="4635133"/>
                <a:ext cx="4176464" cy="1002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3.10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2,35.10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8</m:t>
                              </m:r>
                            </m:sup>
                          </m:sSup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=1,276 </m:t>
                      </m:r>
                      <m:r>
                        <a:rPr lang="cs-CZ" sz="28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635133"/>
                <a:ext cx="4176464" cy="10025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86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build="p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7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010400" cy="1944216"/>
              </a:xfrm>
            </p:spPr>
            <p:txBody>
              <a:bodyPr>
                <a:normAutofit/>
              </a:bodyPr>
              <a:lstStyle/>
              <a:p>
                <a:pPr marL="514350" lvl="1" indent="-514350">
                  <a:buFont typeface="+mj-lt"/>
                  <a:buAutoNum type="arabicPeriod" startAt="7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Jakou vlnovou délku má boson W</a:t>
                </a:r>
                <a:r>
                  <a:rPr lang="cs-CZ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rychlosti 0,32c?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𝑊</m:t>
                        </m:r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  <a:cs typeface="Times New Roman" panose="02020603050405020304" pitchFamily="18" charset="0"/>
                      </a:rPr>
                      <m:t>=80,387 </m:t>
                    </m:r>
                    <m:r>
                      <a:rPr lang="cs-CZ" i="1">
                        <a:latin typeface="Cambria Math"/>
                        <a:cs typeface="Times New Roman" panose="02020603050405020304" pitchFamily="18" charset="0"/>
                      </a:rPr>
                      <m:t>𝐺𝑒𝑉</m:t>
                    </m:r>
                    <m:r>
                      <a:rPr lang="cs-CZ" i="1">
                        <a:latin typeface="Cambria Math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010400" cy="1944216"/>
              </a:xfrm>
              <a:blipFill rotWithShape="1">
                <a:blip r:embed="rId3"/>
                <a:stretch>
                  <a:fillRect l="-1565" t="-31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932789" y="4581128"/>
                <a:ext cx="6887683" cy="103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𝑚𝑣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6,626.10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−34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1,5102.10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−25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0,96.10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8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789" y="4581128"/>
                <a:ext cx="6887683" cy="10300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ástupný symbol pro obsah 2"/>
          <p:cNvSpPr txBox="1">
            <a:spLocks/>
          </p:cNvSpPr>
          <p:nvPr/>
        </p:nvSpPr>
        <p:spPr>
          <a:xfrm>
            <a:off x="2411760" y="2420888"/>
            <a:ext cx="5040560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444500"/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potřeba uvažovat relativitu?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763688" y="2924944"/>
                <a:ext cx="3494675" cy="9573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cs-CZ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cs-CZ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</a:rPr>
                                <m:t>0,8976</m:t>
                              </m:r>
                            </m:e>
                          </m:rad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=1,055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924944"/>
                <a:ext cx="3494675" cy="95731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5486161" y="3068960"/>
                <a:ext cx="32623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=84,848 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𝐺𝑒𝑉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/</m:t>
                      </m:r>
                      <m:sSup>
                        <m:sSupPr>
                          <m:ctrlPr>
                            <a:rPr lang="cs-CZ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161" y="3068960"/>
                <a:ext cx="3262303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2411760" y="3861048"/>
            <a:ext cx="6480720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444500"/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1932789" y="5714092"/>
                <a:ext cx="68876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4,2119.10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−17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𝑚</m:t>
                      </m:r>
                      <m:r>
                        <a:rPr lang="cs-CZ" sz="2800" b="0" i="1" smtClean="0">
                          <a:latin typeface="Cambria Math"/>
                        </a:rPr>
                        <m:t>=42,11 </m:t>
                      </m:r>
                      <m:r>
                        <a:rPr lang="cs-CZ" sz="2800" b="0" i="1" smtClean="0">
                          <a:latin typeface="Cambria Math"/>
                        </a:rPr>
                        <m:t>𝑎𝑚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789" y="5714092"/>
                <a:ext cx="688768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5508104" y="3573016"/>
                <a:ext cx="24094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1,35926.10</m:t>
                          </m:r>
                        </m:e>
                        <m:sup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−8</m:t>
                          </m:r>
                        </m:sup>
                      </m:sSup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𝐽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573016"/>
                <a:ext cx="2409442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5508104" y="4005064"/>
                <a:ext cx="2624373" cy="403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1,5102.10</m:t>
                          </m:r>
                        </m:e>
                        <m:sup>
                          <m:r>
                            <a:rPr lang="cs-CZ" sz="2000" b="0" i="1" smtClean="0">
                              <a:latin typeface="Cambria Math"/>
                              <a:ea typeface="Cambria Math"/>
                            </a:rPr>
                            <m:t>−25</m:t>
                          </m:r>
                        </m:sup>
                      </m:sSup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𝑘𝑔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005064"/>
                <a:ext cx="2624373" cy="403637"/>
              </a:xfrm>
              <a:prstGeom prst="rect">
                <a:avLst/>
              </a:prstGeom>
              <a:blipFill rotWithShape="1">
                <a:blip r:embed="rId9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3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7" grpId="0" build="p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8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8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19442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Jakou vlnovou délku a do jaké kategorie záření patří foton při přechodu stříbra z excitovaného stavu 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109,01272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do základního 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Ag(108,90475)?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2051720" y="3343421"/>
                <a:ext cx="56849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800" b="0" i="1" smtClean="0">
                          <a:latin typeface="Cambria Math"/>
                        </a:rPr>
                        <m:t>=0,10797</m:t>
                      </m:r>
                      <m:r>
                        <a:rPr lang="cs-CZ" sz="2800" b="0" i="1" smtClean="0">
                          <a:latin typeface="Cambria Math"/>
                        </a:rPr>
                        <m:t>𝑢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1,792.10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−28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𝑘𝑔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343421"/>
                <a:ext cx="568495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2051720" y="3847477"/>
                <a:ext cx="47982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𝑀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1,6128.10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−11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847477"/>
                <a:ext cx="479823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2051720" y="4351533"/>
                <a:ext cx="2434321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b="0" i="1" smtClean="0">
                          <a:latin typeface="Cambria Math"/>
                        </a:rPr>
                        <m:t>h𝑓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h𝑐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351533"/>
                <a:ext cx="2434321" cy="9103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4727143" y="4324416"/>
                <a:ext cx="1360052" cy="907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h𝑐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143" y="4324416"/>
                <a:ext cx="1360052" cy="90755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2140375" y="5234793"/>
                <a:ext cx="6752105" cy="1002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6,626.10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−34</m:t>
                              </m:r>
                            </m:sup>
                          </m:sSup>
                          <m:r>
                            <a:rPr lang="cs-CZ" sz="2800" b="0" i="1" smtClean="0">
                              <a:latin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3.10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1,792.10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−11</m:t>
                              </m:r>
                            </m:sup>
                          </m:sSup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11,0926.10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−15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375" y="5234793"/>
                <a:ext cx="6752105" cy="100251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ástupný symbol pro obsah 2"/>
          <p:cNvSpPr txBox="1">
            <a:spLocks/>
          </p:cNvSpPr>
          <p:nvPr/>
        </p:nvSpPr>
        <p:spPr>
          <a:xfrm>
            <a:off x="3860243" y="6200056"/>
            <a:ext cx="3312368" cy="5772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Jedná se o gama záření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5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9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19442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Mějme excitované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stříbro </a:t>
            </a:r>
            <a:r>
              <a:rPr lang="cs-CZ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cs-CZ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Určete vlnovou délku emitovaného světla při přechodu K</a:t>
            </a:r>
            <a:r>
              <a:rPr lang="el-G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</a:t>
            </a:r>
            <a:r>
              <a:rPr lang="el-G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2924944"/>
            <a:ext cx="7010400" cy="35283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lphaLcParenR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l-GR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 přechod z 1. do 2. hladiny n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 a n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</a:p>
          <a:p>
            <a:pPr marL="514350" indent="-514350">
              <a:buAutoNum type="alphaLcParenR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l-GR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 2. do 4. n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 a n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=4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2534193" y="3802968"/>
                <a:ext cx="5854231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cs-CZ" sz="2400" i="1" smtClean="0">
                          <a:latin typeface="Cambria Math"/>
                          <a:cs typeface="Times New Roman" panose="02020603050405020304" pitchFamily="18" charset="0"/>
                        </a:rPr>
                        <m:t>=13,6</m:t>
                      </m:r>
                      <m:sSup>
                        <m:sSupPr>
                          <m:ctrlP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  <m:r>
                                <a:rPr lang="cs-CZ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cs-CZ" sz="24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b/>
                                <m:sup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cs-CZ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=21,583 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𝑘𝑒𝑉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193" y="3802968"/>
                <a:ext cx="5854231" cy="9221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2555776" y="5229200"/>
                <a:ext cx="5684313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cs-CZ" sz="2400" i="1" smtClean="0">
                          <a:latin typeface="Cambria Math"/>
                          <a:cs typeface="Times New Roman" panose="02020603050405020304" pitchFamily="18" charset="0"/>
                        </a:rPr>
                        <m:t>=13,6</m:t>
                      </m:r>
                      <m:sSup>
                        <m:sSupPr>
                          <m:ctrlP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  <m:r>
                                <a:rPr lang="cs-CZ" sz="2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cs-CZ" sz="24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cs-CZ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cs-CZ" sz="24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b/>
                                <m:sup>
                                  <m:r>
                                    <a:rPr lang="cs-CZ" sz="24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cs-CZ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cs-CZ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=5,395 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𝑘𝑒𝑉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229200"/>
                <a:ext cx="5684313" cy="9221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04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7" grpId="0" build="p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10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1691680" y="6488668"/>
            <a:ext cx="17411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19442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Mějme cívku ve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vzduchu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závitech, délce 20 cm a prochází jí proud 0,5 A. Určete magnetickou indukci pole, které indukuje.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2339752" y="3408208"/>
                <a:ext cx="1656094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𝐵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𝜇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𝑁𝐼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408208"/>
                <a:ext cx="1656094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5436096" y="3140968"/>
                <a:ext cx="16645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140968"/>
                <a:ext cx="166455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5436096" y="3573016"/>
                <a:ext cx="33439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sz="280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=4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.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−7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𝐻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573016"/>
                <a:ext cx="3343928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319270"/>
              </p:ext>
            </p:extLst>
          </p:nvPr>
        </p:nvGraphicFramePr>
        <p:xfrm>
          <a:off x="5796136" y="4365104"/>
          <a:ext cx="2592288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0160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Materiál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μ</a:t>
                      </a:r>
                      <a:r>
                        <a:rPr lang="cs-CZ" baseline="-25000" dirty="0" smtClean="0"/>
                        <a:t>r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Metglas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1 000 000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Železo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5 000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Vzduch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Supravodiče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1907704" y="4365104"/>
                <a:ext cx="3355213" cy="956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𝐵</m:t>
                      </m:r>
                      <m:r>
                        <a:rPr lang="cs-CZ" sz="2800" b="0" i="1" smtClean="0">
                          <a:latin typeface="Cambria Math"/>
                        </a:rPr>
                        <m:t>=4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−7</m:t>
                          </m:r>
                        </m:sup>
                      </m:sSup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500.0,5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0,2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365104"/>
                <a:ext cx="3355213" cy="95615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907704" y="5498068"/>
                <a:ext cx="26992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𝐵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1,57.10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498068"/>
                <a:ext cx="2699264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700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7" grpId="0" build="p"/>
      <p:bldP spid="9" grpId="0"/>
      <p:bldP spid="10" grpId="0"/>
      <p:bldP spid="16" grpId="0"/>
      <p:bldP spid="17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11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1691680" y="6488668"/>
            <a:ext cx="17335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365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Mějme cívku o indukci 3T,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50000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závitech a délce 2,4m. Určete, jaký proud jí musí procházet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 startAt="11"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11"/>
            </a:pP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11"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11"/>
            </a:pP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11"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2195736" y="2890076"/>
                <a:ext cx="1656094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𝐵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𝜇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𝑁𝐼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890076"/>
                <a:ext cx="1656094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4661149" y="2883152"/>
                <a:ext cx="1877117" cy="983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𝐼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𝐵𝑙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149" y="2883152"/>
                <a:ext cx="1877117" cy="98353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975391" y="3993793"/>
                <a:ext cx="6773073" cy="947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𝐼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3.2,4</m:t>
                          </m:r>
                        </m:num>
                        <m:den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5.10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cs-CZ" sz="2800" b="0" i="1" smtClean="0">
                              <a:latin typeface="Cambria Math"/>
                            </a:rPr>
                            <m:t>.4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−7</m:t>
                              </m:r>
                            </m:sup>
                          </m:sSup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7,2</m:t>
                          </m:r>
                        </m:num>
                        <m:den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6,28.10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=114,6 </m:t>
                      </m:r>
                      <m:r>
                        <a:rPr lang="cs-CZ" sz="28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391" y="3993793"/>
                <a:ext cx="6773073" cy="9473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55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7" grpId="0" build="p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12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1691680" y="6488668"/>
            <a:ext cx="17411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365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2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Jaká bude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Larmorova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frekvence jádra atomu vodíku 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v magnetickém poli o indukci 1,5 T a 20 T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835696" y="2996952"/>
                <a:ext cx="7322133" cy="956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1,5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1,5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2,681.10</m:t>
                              </m:r>
                            </m:e>
                            <m:sup>
                              <m: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𝜋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1,5=64,036 </m:t>
                      </m:r>
                      <m:r>
                        <a:rPr lang="cs-CZ" altLang="cs-CZ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𝑀𝐻𝑧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996952"/>
                <a:ext cx="7322133" cy="9569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763688" y="4416287"/>
                <a:ext cx="7346435" cy="956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20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20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2,681.10</m:t>
                              </m:r>
                            </m:e>
                            <m:sup>
                              <m: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𝜋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20=853,821 </m:t>
                      </m:r>
                      <m:r>
                        <a:rPr lang="cs-CZ" altLang="cs-CZ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𝑀𝐻𝑧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416287"/>
                <a:ext cx="7346435" cy="9569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272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13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1691680" y="6488668"/>
            <a:ext cx="17411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365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3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Jaký magnetický moment má jádro atomu 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H, 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H, </a:t>
            </a:r>
            <a:r>
              <a:rPr lang="cs-CZ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P, </a:t>
            </a:r>
            <a:r>
              <a:rPr lang="cs-CZ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magnetickém poli o indukci 1,5 T a 20 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1835696" y="2852936"/>
                <a:ext cx="1344984" cy="5783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altLang="cs-CZ" sz="2800" i="1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cs-CZ" altLang="cs-CZ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𝜇</m:t>
                          </m:r>
                        </m:e>
                      </m:acc>
                      <m:r>
                        <a:rPr lang="cs-CZ" altLang="cs-CZ" sz="28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cs-CZ" altLang="cs-CZ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𝛾</m:t>
                      </m:r>
                      <m:acc>
                        <m:accPr>
                          <m:chr m:val="⃗"/>
                          <m:ctrlPr>
                            <a:rPr lang="cs-CZ" altLang="cs-CZ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cs-CZ" altLang="cs-CZ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cs-CZ" alt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852936"/>
                <a:ext cx="1344984" cy="5783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Group 2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502551"/>
              </p:ext>
            </p:extLst>
          </p:nvPr>
        </p:nvGraphicFramePr>
        <p:xfrm>
          <a:off x="6306290" y="2708920"/>
          <a:ext cx="2639543" cy="3291948"/>
        </p:xfrm>
        <a:graphic>
          <a:graphicData uri="http://schemas.openxmlformats.org/drawingml/2006/table">
            <a:tbl>
              <a:tblPr/>
              <a:tblGrid>
                <a:gridCol w="623319"/>
                <a:gridCol w="792088"/>
                <a:gridCol w="1224136"/>
              </a:tblGrid>
              <a:tr h="365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Spin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[10</a:t>
                      </a:r>
                      <a:r>
                        <a:rPr kumimoji="0" lang="cs-CZ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kumimoji="0" lang="cs-CZ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-1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kumimoji="0" lang="cs-CZ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-1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]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2,68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0,41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1/2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0,67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-0,27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endParaRPr kumimoji="0" lang="cs-CZ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1/2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2,51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3/2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0,71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1848158" y="3354756"/>
                <a:ext cx="3398046" cy="614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altLang="cs-CZ" sz="28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𝐻</m:t>
                          </m:r>
                        </m:sub>
                      </m:sSub>
                      <m:r>
                        <a:rPr lang="cs-CZ" altLang="cs-CZ" sz="28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cs-CZ" altLang="cs-CZ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𝛾</m:t>
                      </m:r>
                      <m:r>
                        <a:rPr lang="cs-CZ" altLang="cs-CZ" sz="28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ħ</m:t>
                      </m:r>
                      <m:rad>
                        <m:radPr>
                          <m:degHide m:val="on"/>
                          <m:ctrlPr>
                            <a:rPr lang="cs-CZ" altLang="cs-CZ" sz="280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𝑠</m:t>
                              </m:r>
                              <m: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acc>
                        <m:accPr>
                          <m:chr m:val="⃗"/>
                          <m:ctrlP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cs-CZ" alt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158" y="3354756"/>
                <a:ext cx="3398046" cy="6141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1835696" y="3894978"/>
                <a:ext cx="3523529" cy="528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altLang="cs-CZ" sz="28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𝐻</m:t>
                          </m:r>
                        </m:sub>
                      </m:sSub>
                      <m:r>
                        <a:rPr lang="cs-CZ" altLang="cs-CZ" sz="28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1,5378.10</m:t>
                          </m:r>
                        </m:e>
                        <m:sup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−25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cs-CZ" alt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894978"/>
                <a:ext cx="3523529" cy="52809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1835696" y="4759074"/>
                <a:ext cx="2440476" cy="560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altLang="cs-CZ" sz="28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𝐻</m:t>
                              </m:r>
                            </m:sub>
                          </m:sSub>
                        </m:sub>
                      </m:sSub>
                      <m:r>
                        <a:rPr lang="cs-CZ" altLang="cs-CZ" sz="28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cs-CZ" altLang="cs-CZ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𝛾</m:t>
                      </m:r>
                      <m:r>
                        <a:rPr lang="cs-CZ" altLang="cs-CZ" sz="28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ħ</m:t>
                      </m:r>
                      <m:sSub>
                        <m:sSubPr>
                          <m:ctrlP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altLang="cs-CZ" sz="280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𝑧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cs-CZ" alt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759074"/>
                <a:ext cx="2440476" cy="56021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1835696" y="5301208"/>
                <a:ext cx="3441391" cy="56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altLang="cs-CZ" sz="28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𝐻</m:t>
                              </m:r>
                            </m:sub>
                          </m:sSub>
                        </m:sub>
                      </m:sSub>
                      <m:r>
                        <a:rPr lang="cs-CZ" altLang="cs-CZ" sz="28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8,878.10</m:t>
                          </m:r>
                        </m:e>
                        <m:sup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−26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cs-CZ" alt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301208"/>
                <a:ext cx="3441391" cy="56887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24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3" grpId="0"/>
      <p:bldP spid="10" grpId="0"/>
      <p:bldP spid="11" grpId="0"/>
      <p:bldP spid="12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14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1691680" y="6488668"/>
            <a:ext cx="17411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365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4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Jaká bude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Larmorova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frekvence jádra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atomu 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H, 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a </a:t>
            </a:r>
            <a:r>
              <a:rPr lang="cs-CZ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magnetickém poli o indukci 3 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2666157" y="2852936"/>
                <a:ext cx="1905843" cy="830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157" y="2852936"/>
                <a:ext cx="1905843" cy="8300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Group 2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171026"/>
              </p:ext>
            </p:extLst>
          </p:nvPr>
        </p:nvGraphicFramePr>
        <p:xfrm>
          <a:off x="5977389" y="2671044"/>
          <a:ext cx="2915091" cy="3566268"/>
        </p:xfrm>
        <a:graphic>
          <a:graphicData uri="http://schemas.openxmlformats.org/drawingml/2006/table">
            <a:tbl>
              <a:tblPr/>
              <a:tblGrid>
                <a:gridCol w="864097"/>
                <a:gridCol w="648072"/>
                <a:gridCol w="1402922"/>
              </a:tblGrid>
              <a:tr h="360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Prvek</a:t>
                      </a: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[10</a:t>
                      </a:r>
                      <a:r>
                        <a:rPr kumimoji="0" lang="cs-CZ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kumimoji="0" lang="cs-CZ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-1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kumimoji="0" lang="cs-CZ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-1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]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Vo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dík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2,68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Deut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0,41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Uhlík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0,67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Dusík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Dusík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-0,27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Fluor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endParaRPr kumimoji="0" lang="cs-CZ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2,51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Sodík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0,71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Fosfor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2195736" y="3823037"/>
                <a:ext cx="2923173" cy="956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13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0,67.10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cs-CZ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  <a:ea typeface="Cambria Math"/>
                        </a:rPr>
                        <m:t>3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823037"/>
                <a:ext cx="2923173" cy="9569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2195736" y="4797152"/>
                <a:ext cx="3248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13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=32,006 </m:t>
                      </m:r>
                      <m:r>
                        <a:rPr lang="cs-CZ" sz="2800" b="0" i="1" smtClean="0">
                          <a:latin typeface="Cambria Math"/>
                        </a:rPr>
                        <m:t>𝑀𝐻𝑧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797152"/>
                <a:ext cx="324896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2195736" y="5426060"/>
                <a:ext cx="23801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12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=0 </m:t>
                      </m:r>
                      <m:r>
                        <a:rPr lang="cs-CZ" sz="2800" b="0" i="1" smtClean="0">
                          <a:latin typeface="Cambria Math"/>
                        </a:rPr>
                        <m:t>𝑀𝐻𝑧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426060"/>
                <a:ext cx="2380139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30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8" grpId="0"/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15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365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5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Jakou magnetizaci budou mít všechna jádra vodíku v 1ml vody, v magnetickém poli o indukci 0T a 1,5T? Uvažujme, že všechen vodík je pouze </a:t>
            </a:r>
            <a:r>
              <a:rPr 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a všechna jádra zaujmou pouze energeticky výhodnější polohu.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1939478" y="3789040"/>
                <a:ext cx="2231380" cy="1303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altLang="cs-CZ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</m:e>
                      </m:acc>
                      <m:r>
                        <a:rPr lang="cs-CZ" altLang="cs-CZ" sz="28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𝑉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cs-CZ" altLang="cs-CZ" sz="28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altLang="cs-CZ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𝐻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cs-CZ" altLang="cs-CZ" sz="28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altLang="cs-CZ" sz="28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alt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altLang="cs-CZ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alt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478" y="3789040"/>
                <a:ext cx="2231380" cy="13038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4451152" y="4146844"/>
                <a:ext cx="1344984" cy="5783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altLang="cs-CZ" sz="2800" i="1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cs-CZ" altLang="cs-CZ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𝜇</m:t>
                          </m:r>
                        </m:e>
                      </m:acc>
                      <m:r>
                        <a:rPr lang="cs-CZ" altLang="cs-CZ" sz="28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cs-CZ" altLang="cs-CZ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𝛾</m:t>
                      </m:r>
                      <m:acc>
                        <m:accPr>
                          <m:chr m:val="⃗"/>
                          <m:ctrlPr>
                            <a:rPr lang="cs-CZ" altLang="cs-CZ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cs-CZ" altLang="cs-CZ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cs-CZ" alt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152" y="4146844"/>
                <a:ext cx="1344984" cy="5783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6104504" y="3949867"/>
                <a:ext cx="2944332" cy="972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800" b="0" i="1" smtClean="0"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r>
                        <a:rPr lang="cs-CZ" altLang="cs-CZ" sz="28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lang="cs-CZ" altLang="cs-CZ" sz="28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cs-CZ" altLang="cs-CZ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cs-CZ" altLang="cs-CZ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cs-CZ" altLang="cs-CZ" sz="2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18</m:t>
                          </m:r>
                        </m:den>
                      </m:f>
                      <m:r>
                        <a:rPr lang="cs-CZ" altLang="cs-CZ" sz="2800" b="0" i="1" smtClean="0">
                          <a:latin typeface="Cambria Math"/>
                          <a:cs typeface="Times New Roman" pitchFamily="18" charset="0"/>
                        </a:rPr>
                        <m:t>𝑚𝑜𝑙</m:t>
                      </m:r>
                    </m:oMath>
                  </m:oMathPara>
                </a14:m>
                <a:endParaRPr lang="cs-CZ" alt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504" y="3949867"/>
                <a:ext cx="2944332" cy="9722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1835696" y="5229200"/>
                <a:ext cx="7257756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𝐻</m:t>
                          </m:r>
                        </m:sub>
                      </m:sSub>
                      <m:r>
                        <a:rPr lang="cs-CZ" altLang="cs-CZ" sz="28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cs-CZ" altLang="cs-CZ" sz="2800" b="0" i="1" smtClean="0"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lang="cs-CZ" altLang="cs-CZ" sz="2800" b="0" i="1" smtClean="0">
                          <a:latin typeface="Cambria Math"/>
                          <a:cs typeface="Times New Roman" pitchFamily="18" charset="0"/>
                        </a:rPr>
                        <m:t>𝑛</m:t>
                      </m:r>
                      <m:sSub>
                        <m:sSubPr>
                          <m:ctrlP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𝐴</m:t>
                          </m:r>
                        </m:sub>
                      </m:sSub>
                      <m:r>
                        <a:rPr lang="cs-CZ" altLang="cs-CZ" sz="2800" b="0" i="1" smtClean="0">
                          <a:latin typeface="Cambria Math"/>
                          <a:cs typeface="Times New Roman" pitchFamily="18" charset="0"/>
                        </a:rPr>
                        <m:t>=2</m:t>
                      </m:r>
                      <m:f>
                        <m:fPr>
                          <m:ctrlP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18</m:t>
                          </m:r>
                        </m:den>
                      </m:f>
                      <m:sSup>
                        <m:sSupPr>
                          <m:ctrlP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6,022.10</m:t>
                          </m:r>
                        </m:e>
                        <m:sup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23</m:t>
                          </m:r>
                        </m:sup>
                      </m:sSup>
                      <m:r>
                        <a:rPr lang="cs-CZ" altLang="cs-CZ" sz="2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6,691.10</m:t>
                          </m:r>
                        </m:e>
                        <m:sup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22</m:t>
                          </m:r>
                        </m:sup>
                      </m:sSup>
                    </m:oMath>
                  </m:oMathPara>
                </a14:m>
                <a:endParaRPr lang="cs-CZ" alt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229200"/>
                <a:ext cx="7257756" cy="9017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93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 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010400" cy="475252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3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Jaký 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bude hmotnostní úbytek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45</m:t>
                        </m:r>
                      </m:sup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𝑃𝑢</m:t>
                        </m:r>
                      </m:e>
                    </m:sPre>
                  </m:oMath>
                </a14:m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Jaká je vazebná energie jádra? </a:t>
                </a: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cs-CZ" i="1">
                        <a:latin typeface="Cambria Math"/>
                        <a:cs typeface="Times New Roman" panose="02020603050405020304" pitchFamily="18" charset="0"/>
                      </a:rPr>
                      <m:t>=1,00866</m:t>
                    </m:r>
                    <m:r>
                      <a:rPr lang="cs-CZ" i="1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cs-CZ" i="1">
                        <a:latin typeface="Cambria Math"/>
                        <a:cs typeface="Times New Roman" panose="02020603050405020304" pitchFamily="18" charset="0"/>
                      </a:rPr>
                      <m:t>=1,00727 </m:t>
                    </m:r>
                    <m:r>
                      <a:rPr lang="cs-CZ" i="1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Pre>
                      <m:sPrePr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45</m:t>
                        </m:r>
                      </m:sup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𝑃𝑢</m:t>
                        </m:r>
                      </m:e>
                    </m:sPre>
                  </m:oMath>
                </a14:m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𝑃𝑢</m:t>
                        </m:r>
                      </m:sub>
                    </m:sSub>
                    <m:r>
                      <a:rPr lang="cs-CZ" i="1">
                        <a:latin typeface="Cambria Math"/>
                        <a:cs typeface="Times New Roman" panose="02020603050405020304" pitchFamily="18" charset="0"/>
                      </a:rPr>
                      <m:t>=2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45,06774</m:t>
                    </m:r>
                    <m:r>
                      <a:rPr lang="cs-CZ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cs-CZ" i="1">
                        <a:latin typeface="Cambria Math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010400" cy="4752528"/>
              </a:xfrm>
              <a:blipFill rotWithShape="1">
                <a:blip r:embed="rId2"/>
                <a:stretch>
                  <a:fillRect l="-2000" t="-1282" r="-4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8026061" y="44371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81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15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365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5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Jakou magnetizaci budou mít všechna jádra vodíku v 1ml vody, v magnetickém poli o indukci 0T a 1,5T? Uvažujme, že všechen vodík je pouze </a:t>
            </a:r>
            <a:r>
              <a:rPr lang="cs-CZ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a všechna jádra zaujmou pouze energeticky výhodnější polohu.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4680176" y="3145220"/>
                <a:ext cx="4428328" cy="13639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altLang="cs-CZ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</m:e>
                      </m:acc>
                      <m:r>
                        <a:rPr lang="cs-CZ" altLang="cs-CZ" sz="28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𝑉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=1</m:t>
                          </m:r>
                        </m:sub>
                        <m:sup>
                          <m:sSup>
                            <m:sSupPr>
                              <m:ctrlPr>
                                <a:rPr lang="cs-CZ" altLang="cs-CZ" sz="28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cs-CZ" altLang="cs-CZ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6,691.10</m:t>
                              </m:r>
                            </m:e>
                            <m:sup>
                              <m:r>
                                <a:rPr lang="cs-CZ" altLang="cs-CZ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22</m:t>
                              </m:r>
                            </m:sup>
                          </m:sSup>
                        </m:sup>
                        <m:e>
                          <m:sSub>
                            <m:sSubPr>
                              <m:ctrlPr>
                                <a:rPr lang="cs-CZ" altLang="cs-CZ" sz="28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altLang="cs-CZ" sz="28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cs-CZ" alt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altLang="cs-CZ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cs-CZ" altLang="cs-CZ" sz="2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𝑉</m:t>
                          </m:r>
                        </m:den>
                      </m:f>
                      <m:sSub>
                        <m:sSubPr>
                          <m:ctrlP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𝐻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𝜇</m:t>
                          </m:r>
                        </m:e>
                      </m:acc>
                    </m:oMath>
                  </m:oMathPara>
                </a14:m>
                <a:endParaRPr lang="cs-CZ" alt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176" y="3145220"/>
                <a:ext cx="4428328" cy="13639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2362920" y="3642788"/>
                <a:ext cx="1344984" cy="5783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altLang="cs-CZ" sz="2800" i="1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cs-CZ" altLang="cs-CZ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𝜇</m:t>
                          </m:r>
                        </m:e>
                      </m:acc>
                      <m:r>
                        <a:rPr lang="cs-CZ" altLang="cs-CZ" sz="28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cs-CZ" altLang="cs-CZ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𝛾</m:t>
                      </m:r>
                      <m:acc>
                        <m:accPr>
                          <m:chr m:val="⃗"/>
                          <m:ctrlPr>
                            <a:rPr lang="cs-CZ" altLang="cs-CZ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cs-CZ" altLang="cs-CZ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cs-CZ" alt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920" y="3642788"/>
                <a:ext cx="1344984" cy="5783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3334014" y="4653136"/>
                <a:ext cx="4190314" cy="6352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altLang="cs-CZ" sz="28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  <m:r>
                        <a:rPr lang="cs-CZ" altLang="cs-CZ" sz="28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cs-CZ" altLang="cs-CZ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𝛾</m:t>
                      </m:r>
                      <m:d>
                        <m:dPr>
                          <m:begChr m:val="|"/>
                          <m:endChr m:val="|"/>
                          <m:ctrlP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</m:d>
                      <m:r>
                        <a:rPr lang="cs-CZ" altLang="cs-CZ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cs-CZ" altLang="cs-CZ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𝛾</m:t>
                      </m:r>
                      <m:r>
                        <a:rPr lang="cs-CZ" altLang="cs-CZ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ħ</m:t>
                      </m:r>
                      <m:rad>
                        <m:radPr>
                          <m:degHide m:val="on"/>
                          <m:ctrlP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𝑠</m:t>
                              </m:r>
                              <m: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cs-CZ" alt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014" y="4653136"/>
                <a:ext cx="4190314" cy="63523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/>
              <p:cNvSpPr/>
              <p:nvPr/>
            </p:nvSpPr>
            <p:spPr>
              <a:xfrm>
                <a:off x="3364212" y="5479543"/>
                <a:ext cx="394409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altLang="cs-CZ" sz="28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</m:d>
                      <m:r>
                        <a:rPr lang="cs-CZ" altLang="cs-CZ" sz="28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𝑉</m:t>
                          </m:r>
                        </m:den>
                      </m:f>
                      <m:sSub>
                        <m:sSubPr>
                          <m:ctrlP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𝐻</m:t>
                          </m:r>
                        </m:sub>
                      </m:sSub>
                      <m:r>
                        <a:rPr lang="cs-CZ" altLang="cs-CZ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𝛾</m:t>
                      </m:r>
                      <m:r>
                        <a:rPr lang="cs-CZ" altLang="cs-CZ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ħ</m:t>
                      </m:r>
                      <m:rad>
                        <m:radPr>
                          <m:degHide m:val="on"/>
                          <m:ctrlPr>
                            <a:rPr lang="cs-CZ" altLang="cs-CZ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altLang="cs-CZ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𝑠</m:t>
                              </m:r>
                              <m: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cs-CZ" altLang="cs-CZ" sz="2800" b="0" i="1" dirty="0" smtClean="0">
                  <a:latin typeface="Cambria Math"/>
                  <a:ea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212" y="5479543"/>
                <a:ext cx="3944092" cy="9017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79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15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1691680" y="6488668"/>
            <a:ext cx="17411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201622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5"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Jakou magnetizaci budou mít všechna jádra vodíku v 1ml vody, v magnetickém poli o indukci 0T a 1,5T? Uvažujme, že všechen vodík je pouze </a:t>
            </a:r>
            <a:r>
              <a:rPr lang="cs-CZ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a všechna jádra zaujmou pouze energeticky výhodnější polohu.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/>
              <p:cNvSpPr/>
              <p:nvPr/>
            </p:nvSpPr>
            <p:spPr>
              <a:xfrm>
                <a:off x="1716796" y="3414414"/>
                <a:ext cx="7049173" cy="2610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altLang="cs-CZ" sz="28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</m:d>
                      <m:r>
                        <a:rPr lang="cs-CZ" altLang="cs-CZ" sz="2800" i="1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𝑉</m:t>
                          </m:r>
                        </m:den>
                      </m:f>
                      <m:sSub>
                        <m:sSubPr>
                          <m:ctrlP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altLang="cs-CZ" sz="2800" b="0" i="1" smtClean="0">
                              <a:latin typeface="Cambria Math"/>
                              <a:cs typeface="Times New Roman" pitchFamily="18" charset="0"/>
                            </a:rPr>
                            <m:t>𝐻</m:t>
                          </m:r>
                        </m:sub>
                      </m:sSub>
                      <m:r>
                        <a:rPr lang="cs-CZ" altLang="cs-CZ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𝛾</m:t>
                      </m:r>
                      <m:r>
                        <a:rPr lang="cs-CZ" altLang="cs-CZ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ħ</m:t>
                      </m:r>
                      <m:rad>
                        <m:radPr>
                          <m:degHide m:val="on"/>
                          <m:ctrlPr>
                            <a:rPr lang="cs-CZ" altLang="cs-CZ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altLang="cs-CZ" sz="2800" i="1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𝑠</m:t>
                              </m:r>
                              <m:r>
                                <a:rPr lang="cs-CZ" altLang="cs-CZ" sz="2800" i="1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r>
                        <a:rPr lang="cs-CZ" altLang="cs-CZ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−9</m:t>
                          </m:r>
                        </m:sup>
                      </m:sSup>
                      <m:sSup>
                        <m:sSupPr>
                          <m:ctrlP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6,691.10</m:t>
                          </m:r>
                        </m:e>
                        <m:sup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22</m:t>
                          </m:r>
                        </m:sup>
                      </m:sSup>
                      <m:r>
                        <a:rPr lang="cs-CZ" altLang="cs-CZ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cs-CZ" altLang="cs-CZ" sz="2800" b="0" i="1" dirty="0" smtClean="0">
                  <a:latin typeface="Cambria Math"/>
                  <a:ea typeface="Cambria Math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2,681.10</m:t>
                              </m:r>
                            </m:e>
                            <m:sup>
                              <m: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8</m:t>
                              </m:r>
                            </m:sup>
                          </m:sSup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.6,626.10</m:t>
                          </m:r>
                        </m:e>
                        <m:sup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−34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alt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alt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altLang="cs-CZ" sz="2800" b="0" i="1" smtClean="0">
                                      <a:latin typeface="Cambria Math"/>
                                      <a:ea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cs-CZ" altLang="cs-CZ" sz="28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r>
                        <a:rPr lang="cs-CZ" altLang="cs-CZ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cs-CZ" altLang="cs-CZ" sz="2800" b="0" i="1" dirty="0" smtClean="0">
                  <a:latin typeface="Cambria Math"/>
                  <a:ea typeface="Cambria Math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1</m:t>
                      </m:r>
                      <m:r>
                        <a:rPr lang="cs-CZ" altLang="cs-CZ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,0293.</m:t>
                      </m:r>
                      <m:sSup>
                        <m:sSupPr>
                          <m:ctrlP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−11</m:t>
                          </m:r>
                        </m:sup>
                      </m:sSup>
                      <m:r>
                        <a:rPr lang="cs-CZ" altLang="cs-CZ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cs-CZ" altLang="cs-CZ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.</m:t>
                      </m:r>
                      <m:sSup>
                        <m:sSupPr>
                          <m:ctrlP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cs-CZ" altLang="cs-CZ" sz="28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cs-CZ" altLang="cs-CZ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796" y="3414414"/>
                <a:ext cx="7049173" cy="26105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91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5818658"/>
          </a:xfrm>
        </p:spPr>
        <p:txBody>
          <a:bodyPr/>
          <a:lstStyle/>
          <a:p>
            <a:r>
              <a:rPr lang="cs-CZ" dirty="0" smtClean="0"/>
              <a:t>Prezentace vznikla v rámci fondu rozvoje MU</a:t>
            </a:r>
            <a:br>
              <a:rPr lang="cs-CZ" dirty="0" smtClean="0"/>
            </a:br>
            <a:r>
              <a:rPr lang="cs-CZ" dirty="0" smtClean="0"/>
              <a:t>1515/2014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787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 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010400" cy="4752528"/>
              </a:xfrm>
            </p:spPr>
            <p:txBody>
              <a:bodyPr>
                <a:normAutofit/>
              </a:bodyPr>
              <a:lstStyle/>
              <a:p>
                <a:pPr marL="514350" lvl="1" indent="-514350">
                  <a:buFont typeface="+mj-lt"/>
                  <a:buAutoNum type="arabicPeriod" startAt="4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Jakou hmotnost bude mít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tauon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rychlosti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0,93c 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klidové hmotnosti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1776,84 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𝑀𝑒𝑉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lvl="1" indent="-514350">
                  <a:buFont typeface="+mj-lt"/>
                  <a:buAutoNum type="arabicPeriod" startAt="4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 dlouho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letí světlo ze Slunce 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Zemi 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(1,5.10</a:t>
                </a:r>
                <a:r>
                  <a:rPr lang="cs-CZ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)? Jak dlouho poletí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mion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(rychlostí 0,998c) z pohledu 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pozorovatele ze Země a jak dlouho pro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samotný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mion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(předpokládejme, že střední doba života je nekonečná).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010400" cy="4752528"/>
              </a:xfrm>
              <a:blipFill rotWithShape="1">
                <a:blip r:embed="rId2"/>
                <a:stretch>
                  <a:fillRect l="-1565" t="-12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8026061" y="25649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Řešení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028384" y="521990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475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 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010400" cy="4752528"/>
              </a:xfrm>
            </p:spPr>
            <p:txBody>
              <a:bodyPr>
                <a:normAutofit/>
              </a:bodyPr>
              <a:lstStyle/>
              <a:p>
                <a:pPr marL="514350" lvl="1" indent="-514350">
                  <a:buFont typeface="+mj-lt"/>
                  <a:buAutoNum type="arabicPeriod" startAt="6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Jakou vlnovou délku má elektromagnetické  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vlnění o frekvenci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235 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MHz? </a:t>
                </a: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lvl="1" indent="-514350">
                  <a:buFont typeface="+mj-lt"/>
                  <a:buAutoNum type="arabicPeriod" startAt="6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Jakou 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vlnovou délku má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boson W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rychlosti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0,32c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𝑊</m:t>
                        </m:r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80,387 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𝐺𝑒𝑉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lvl="1" indent="-514350">
                  <a:buFont typeface="+mj-lt"/>
                  <a:buAutoNum type="arabicPeriod" startAt="6"/>
                </a:pP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lvl="1" indent="-514350">
                  <a:buFont typeface="+mj-lt"/>
                  <a:buAutoNum type="arabicPeriod" startAt="6"/>
                </a:pP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010400" cy="4752528"/>
              </a:xfrm>
              <a:blipFill rotWithShape="1">
                <a:blip r:embed="rId2"/>
                <a:stretch>
                  <a:fillRect l="-1565" t="-1282" r="-25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8026061" y="21955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Řešení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028384" y="34290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65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7525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Jakou vlnovou délku a do jaké kategorie záření patří foton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vyzářený při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přechodu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stříbra z excitovaného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stavu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(109,05272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do základního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Ag(108,90475)?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1" indent="-514350">
              <a:buFont typeface="+mj-lt"/>
              <a:buAutoNum type="arabicPeriod" startAt="6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1" indent="-514350">
              <a:buFont typeface="+mj-lt"/>
              <a:buAutoNum type="arabicPeriod" startAt="6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026061" y="38610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184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7525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Mějme excitované technecium 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Určete vlnovou délku emitovaného světla při přechodu K</a:t>
            </a:r>
            <a:r>
              <a:rPr lang="el-G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</a:t>
            </a:r>
            <a:r>
              <a:rPr lang="el-GR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lvl="1" indent="-514350">
              <a:buFont typeface="+mj-lt"/>
              <a:buAutoNum type="arabicPeriod" startAt="6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1" indent="-514350">
              <a:buFont typeface="+mj-lt"/>
              <a:buAutoNum type="arabicPeriod" startAt="6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026061" y="38610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340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MRI příklady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7525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Mějme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cívku ve vakuu o 500 závitech, délce 20 cm a prochází jí proud 0,5 A. Určete magnetickou indukci pole, které indukuje.</a:t>
            </a:r>
          </a:p>
          <a:p>
            <a:pPr marL="514350" indent="-514350">
              <a:buFont typeface="+mj-lt"/>
              <a:buAutoNum type="arabicPeriod" startAt="10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10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Mějme cívku o indukci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T, 50000 závitech a délce 2,4m. Určete, jaký proud jí musí procházet.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026061" y="34917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Řešení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028384" y="59399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025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MRI příklady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7525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2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Jaká bude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Larmorova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frekvence jádra atomu vodíku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v magnetickém poli o indukci 1,5 T a 20 T?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13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Jaký magnetický moment má jádro atomu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H,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H,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F,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P, 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v magnetickém poli o indukci 1,5 T a 20 T.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026061" y="27809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Řešení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028384" y="49411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844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Motiv1fyzik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Motiv1fyzika</Template>
  <TotalTime>4350</TotalTime>
  <Words>2526</Words>
  <Application>Microsoft Office PowerPoint</Application>
  <PresentationFormat>Předvádění na obrazovce (4:3)</PresentationFormat>
  <Paragraphs>293</Paragraphs>
  <Slides>32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Motiv1fyzika</vt:lpstr>
      <vt:lpstr>Radiologická fyzika a  radiobiologie   7. cvičení</vt:lpstr>
      <vt:lpstr>Opakování </vt:lpstr>
      <vt:lpstr>Opakování </vt:lpstr>
      <vt:lpstr>Opakování </vt:lpstr>
      <vt:lpstr>Opakování </vt:lpstr>
      <vt:lpstr>Opakování </vt:lpstr>
      <vt:lpstr>Opakování </vt:lpstr>
      <vt:lpstr>MRI příklady </vt:lpstr>
      <vt:lpstr>MRI příklady </vt:lpstr>
      <vt:lpstr>MRI příklady </vt:lpstr>
      <vt:lpstr>Testy 1-3 </vt:lpstr>
      <vt:lpstr>Konec 7. cvičení</vt:lpstr>
      <vt:lpstr>Dodatky 1</vt:lpstr>
      <vt:lpstr>Dodatky 2</vt:lpstr>
      <vt:lpstr>Dodatky 3</vt:lpstr>
      <vt:lpstr>Dodatky 3</vt:lpstr>
      <vt:lpstr>Dodatky 4</vt:lpstr>
      <vt:lpstr>Dodatky 5</vt:lpstr>
      <vt:lpstr>Dodatky 5</vt:lpstr>
      <vt:lpstr>Dodatky 6</vt:lpstr>
      <vt:lpstr>Dodatky 7</vt:lpstr>
      <vt:lpstr>Dodatky 8</vt:lpstr>
      <vt:lpstr>Dodatky 9</vt:lpstr>
      <vt:lpstr>Dodatky 10</vt:lpstr>
      <vt:lpstr>Dodatky 11</vt:lpstr>
      <vt:lpstr>Dodatky 12</vt:lpstr>
      <vt:lpstr>Dodatky 13</vt:lpstr>
      <vt:lpstr>Dodatky 14</vt:lpstr>
      <vt:lpstr>Dodatky 15</vt:lpstr>
      <vt:lpstr>Dodatky 15</vt:lpstr>
      <vt:lpstr>Dodatky 15</vt:lpstr>
      <vt:lpstr>Prezentace vznikla v rámci fondu rozvoje MU 1515/2014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Radiologie 1. cvičení - nástřel</dc:title>
  <dc:creator>M</dc:creator>
  <cp:lastModifiedBy>M</cp:lastModifiedBy>
  <cp:revision>314</cp:revision>
  <dcterms:created xsi:type="dcterms:W3CDTF">2015-01-26T14:14:45Z</dcterms:created>
  <dcterms:modified xsi:type="dcterms:W3CDTF">2016-01-17T15:30:35Z</dcterms:modified>
</cp:coreProperties>
</file>