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95" r:id="rId2"/>
    <p:sldId id="283" r:id="rId3"/>
    <p:sldId id="369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12" r:id="rId16"/>
    <p:sldId id="418" r:id="rId17"/>
    <p:sldId id="419" r:id="rId18"/>
    <p:sldId id="420" r:id="rId19"/>
    <p:sldId id="421" r:id="rId20"/>
    <p:sldId id="422" r:id="rId21"/>
    <p:sldId id="414" r:id="rId22"/>
    <p:sldId id="424" r:id="rId23"/>
    <p:sldId id="425" r:id="rId24"/>
    <p:sldId id="426" r:id="rId25"/>
    <p:sldId id="427" r:id="rId26"/>
    <p:sldId id="428" r:id="rId27"/>
    <p:sldId id="416" r:id="rId28"/>
    <p:sldId id="415" r:id="rId29"/>
    <p:sldId id="429" r:id="rId30"/>
    <p:sldId id="430" r:id="rId31"/>
    <p:sldId id="431" r:id="rId32"/>
    <p:sldId id="432" r:id="rId33"/>
    <p:sldId id="433" r:id="rId34"/>
    <p:sldId id="434" r:id="rId35"/>
    <p:sldId id="370" r:id="rId36"/>
    <p:sldId id="435" r:id="rId37"/>
    <p:sldId id="436" r:id="rId38"/>
    <p:sldId id="390" r:id="rId39"/>
    <p:sldId id="437" r:id="rId40"/>
    <p:sldId id="281" r:id="rId41"/>
    <p:sldId id="363" r:id="rId42"/>
    <p:sldId id="394" r:id="rId43"/>
    <p:sldId id="408" r:id="rId44"/>
    <p:sldId id="410" r:id="rId45"/>
    <p:sldId id="411" r:id="rId46"/>
    <p:sldId id="396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6477" autoAdjust="0"/>
  </p:normalViewPr>
  <p:slideViewPr>
    <p:cSldViewPr>
      <p:cViewPr varScale="1">
        <p:scale>
          <a:sx n="73" d="100"/>
          <a:sy n="73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0B8C-9DC2-4887-B6AC-12B4E024C89D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2DDA-A882-4452-8712-C5FF4B069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Nakreslit obrázek rozštěpení hladin na tabuli (je to přehlednější).</a:t>
            </a:r>
          </a:p>
          <a:p>
            <a:r>
              <a:rPr lang="cs-CZ" dirty="0" smtClean="0"/>
              <a:t>Energie hladiny už závisí na </a:t>
            </a:r>
            <a:r>
              <a:rPr lang="cs-CZ" dirty="0" err="1" smtClean="0"/>
              <a:t>n,l</a:t>
            </a:r>
            <a:r>
              <a:rPr lang="cs-CZ" baseline="0" dirty="0" smtClean="0"/>
              <a:t> (n=1,2,3..) (l=0,1,2,3)=(l=</a:t>
            </a:r>
            <a:r>
              <a:rPr lang="cs-CZ" baseline="0" dirty="0" err="1" smtClean="0"/>
              <a:t>s,p,d,f</a:t>
            </a:r>
            <a:r>
              <a:rPr lang="cs-CZ" baseline="0" dirty="0" smtClean="0"/>
              <a:t>).</a:t>
            </a:r>
          </a:p>
          <a:p>
            <a:r>
              <a:rPr lang="cs-CZ" baseline="0" dirty="0" smtClean="0"/>
              <a:t>Elektrony se stejným n mohou mít různou energii, která se odvíjí ještě od velikosti vedlejšího </a:t>
            </a:r>
            <a:r>
              <a:rPr lang="cs-CZ" baseline="0" dirty="0" err="1" smtClean="0"/>
              <a:t>kv.č</a:t>
            </a:r>
            <a:r>
              <a:rPr lang="cs-CZ" baseline="0" dirty="0" smtClean="0"/>
              <a:t>. 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47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Dokreslit</a:t>
            </a:r>
            <a:r>
              <a:rPr lang="cs-CZ" baseline="0" dirty="0" smtClean="0"/>
              <a:t> do původního obrázku na tabuli.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</a:t>
            </a:r>
            <a:r>
              <a:rPr lang="cs-CZ" baseline="0" dirty="0" smtClean="0"/>
              <a:t> bezplatné registraci na webu:</a:t>
            </a:r>
            <a:endParaRPr lang="cs-CZ" dirty="0" smtClean="0"/>
          </a:p>
          <a:p>
            <a:r>
              <a:rPr lang="cs-CZ" dirty="0" smtClean="0"/>
              <a:t>https://www.imaios.com/en/e-Courses/e-MRI/MRI-signal-contrast/Signal-weighting</a:t>
            </a:r>
          </a:p>
          <a:p>
            <a:r>
              <a:rPr lang="cs-CZ" dirty="0" smtClean="0"/>
              <a:t>Můžeme simulovat průběh signálu pro různé </a:t>
            </a:r>
            <a:r>
              <a:rPr lang="cs-CZ" dirty="0" err="1" smtClean="0"/>
              <a:t>relax</a:t>
            </a:r>
            <a:r>
              <a:rPr lang="cs-CZ" dirty="0" smtClean="0"/>
              <a:t>. Časy tkání a různé TR a TE pulzní sekvence.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TG je tangens a sin je sinus.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TG </a:t>
            </a:r>
            <a:r>
              <a:rPr lang="cs-CZ" smtClean="0"/>
              <a:t>je tangens a sin je sinus.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TG </a:t>
            </a:r>
            <a:r>
              <a:rPr lang="cs-CZ" smtClean="0"/>
              <a:t>je tangens a sin je sinus.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TG </a:t>
            </a:r>
            <a:r>
              <a:rPr lang="cs-CZ" smtClean="0"/>
              <a:t>je tangens a sin je sinus.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TG </a:t>
            </a:r>
            <a:r>
              <a:rPr lang="cs-CZ" smtClean="0"/>
              <a:t>je tangens a sin je sinus.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nižší</a:t>
            </a:r>
            <a:r>
              <a:rPr lang="cs-CZ" baseline="0" dirty="0" smtClean="0"/>
              <a:t> energetické </a:t>
            </a:r>
            <a:r>
              <a:rPr lang="cs-CZ" dirty="0" smtClean="0"/>
              <a:t>hladině je o 5,16.10^16 více jader než na</a:t>
            </a:r>
            <a:r>
              <a:rPr lang="cs-CZ" baseline="0" dirty="0" smtClean="0"/>
              <a:t> energeticky vyšší.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41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ElT6Tz7_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gQf0dgTQ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14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8</a:t>
            </a:r>
            <a:r>
              <a:rPr lang="cs-CZ" dirty="0" smtClean="0"/>
              <a:t>. 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Tato interakce není moc energetická, ale projevuje se štěpením dle spinů.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Zeemanově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jevu se také někdy říká jemné štěpení, ale o štěpení podle spinů se mluví jako o hyper jemném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těpení.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Protože elektrony i nukleony jsou fermiony, tak obdobné vlastnosti jaké vykazují elektrony v obale, musí vykazovat i jádro atomu.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magnetické rezonanci dochází k energetickému štěpení jader vodíku dle spinového kvantového čísla.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Rozdíl energií těchto dvou hladin je úměrný indukci magnetického pole a gyromagnetickému poměru: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Vidíme, že člen </a:t>
                </a:r>
                <a:r>
                  <a:rPr lang="el-GR" dirty="0" smtClean="0">
                    <a:latin typeface="Times New Roman"/>
                    <a:cs typeface="Times New Roman"/>
                  </a:rPr>
                  <a:t>γ</a:t>
                </a:r>
                <a:r>
                  <a:rPr lang="cs-CZ" dirty="0" smtClean="0">
                    <a:latin typeface="Times New Roman"/>
                    <a:cs typeface="Times New Roman"/>
                  </a:rPr>
                  <a:t>B</a:t>
                </a:r>
                <a:r>
                  <a:rPr lang="cs-CZ" baseline="-25000" dirty="0" smtClean="0">
                    <a:latin typeface="Times New Roman"/>
                    <a:cs typeface="Times New Roman"/>
                  </a:rPr>
                  <a:t>0</a:t>
                </a:r>
                <a:r>
                  <a:rPr lang="cs-CZ" dirty="0" smtClean="0">
                    <a:latin typeface="Times New Roman"/>
                    <a:cs typeface="Times New Roman"/>
                  </a:rPr>
                  <a:t> odpovídá </a:t>
                </a:r>
                <a:r>
                  <a:rPr lang="cs-CZ" dirty="0" err="1" smtClean="0">
                    <a:latin typeface="Times New Roman"/>
                    <a:cs typeface="Times New Roman"/>
                  </a:rPr>
                  <a:t>Larmorově</a:t>
                </a:r>
                <a:r>
                  <a:rPr lang="cs-CZ" dirty="0" smtClean="0">
                    <a:latin typeface="Times New Roman"/>
                    <a:cs typeface="Times New Roman"/>
                  </a:rPr>
                  <a:t> úhlové rychlosti.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3"/>
                <a:stretch>
                  <a:fillRect l="-2000" t="-1609" r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0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Čím větší je energetický rozdíl hladin, tím méně spinů bude obsazovat energičtější stav (je to pro ně čím dál víc nevýhodné).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kterou využívají k získání vyšší hladiny je dodávána díky tepelnému pohybu.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Čím větší T okolí, tím více bude jader na vyšší hladině.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Splňují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Boltzmanovo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rozdělení.</a:t>
            </a:r>
          </a:p>
        </p:txBody>
      </p:sp>
    </p:spTree>
    <p:extLst>
      <p:ext uri="{BB962C8B-B14F-4D97-AF65-F5344CB8AC3E}">
        <p14:creationId xmlns:p14="http://schemas.microsoft.com/office/powerpoint/2010/main" val="9942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cs-CZ" altLang="cs-CZ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𝛾</m:t>
                                  </m:r>
                                  <m:r>
                                    <a:rPr lang="cs-CZ" altLang="cs-CZ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ħ</m:t>
                                  </m:r>
                                  <m:sSub>
                                    <m:sSubPr>
                                      <m:ctrlPr>
                                        <a:rPr lang="cs-CZ" altLang="cs-CZ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cs-CZ" altLang="cs-CZ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cs-CZ" altLang="cs-CZ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cs-CZ" altLang="cs-CZ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Poměr počtů jader na nižší (stav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 na vyšší (stav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energetické hladině není velký, ale množství jader v látce tento malý poměr do určité míry kompenzuje, takže jsme schopni detekovat rozdíl.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3"/>
                <a:stretch>
                  <a:fillRect l="-2000" r="-3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kolik více bude jader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na nižší energetické hladině než na vyšší v 1g tkáně (která je z 75 % voda a zbytek neobsahuje vodík) při T = 298 K v magnetickém poli B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 T a γ = 268 MHz T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00392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1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Spinové echo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MRI vyšetření se neskládá z jednoho RF pulzu, ale sekvencí vhodných pulzu, které jsou aplikovány v daných směrech a okamžicích.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Celá sekvence je mnohokrát opakována.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 ze základních sekvencí je sekvence spinového echa.</a:t>
            </a:r>
          </a:p>
        </p:txBody>
      </p:sp>
    </p:spTree>
    <p:extLst>
      <p:ext uri="{BB962C8B-B14F-4D97-AF65-F5344CB8AC3E}">
        <p14:creationId xmlns:p14="http://schemas.microsoft.com/office/powerpoint/2010/main" val="17484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Spinové echo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 = ozvěna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Detekovaný signál je „ozvěnou“.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7114"/>
            <a:ext cx="8156939" cy="37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Spinové echo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přednášky víme, že amplituda FID klesá exponenciálně s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Když nedetekujeme signál znamená, že precese magnetizace v rovině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už úplně rozfázovaná.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ovšem neznamená, že vektor magnetizace je v původním stavu!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Návrat do původního stavu (do osy z) je dán časem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2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Spinové echo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Spinové echo se skládá ze 2 RF pulzů.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je 90° pulz a po čase TE/2 následuje 180° pulz.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Signál detekujeme v čase TE (echo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kdy dochází k tzv. echu.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volíme dle požadavků experimentu.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k echu dochází a čím je význačné?</a:t>
            </a:r>
          </a:p>
        </p:txBody>
      </p:sp>
    </p:spTree>
    <p:extLst>
      <p:ext uri="{BB962C8B-B14F-4D97-AF65-F5344CB8AC3E}">
        <p14:creationId xmlns:p14="http://schemas.microsoft.com/office/powerpoint/2010/main" val="172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Spinové echo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aplikaci 90° pulzu dochází k rozfázování precesního pohybu.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aplikaci 180° pulzu se po určité době precesní pohyb na chviličku sfázuje.</a:t>
            </a:r>
          </a:p>
          <a:p>
            <a:pPr marL="352425" indent="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  <a:hlinkClick r:id="rId3"/>
              </a:rPr>
              <a:t>://www.youtube.com/watch?v=GDElT6Tz7_Q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(Video7_12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Okamžik před sfázováním dochází k nárůstu transverzální složky magnetizace a proto detekujeme nárůst signálu až do maxima, kdy jsou všechny magnetické momenty ve fázi.</a:t>
            </a:r>
          </a:p>
        </p:txBody>
      </p:sp>
    </p:spTree>
    <p:extLst>
      <p:ext uri="{BB962C8B-B14F-4D97-AF65-F5344CB8AC3E}">
        <p14:creationId xmlns:p14="http://schemas.microsoft.com/office/powerpoint/2010/main" val="18020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bude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Larmorova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frekvence jádra atomu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uhlíku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magnetickém poli o indukci 1,5 T a 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Gyromagnetický poměr je 0,67.10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velikost magnetického momentu  jádra atomu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Na? Jaký může být jeho průmět do osy z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Spinové kvant. č. = 3/2.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6061" y="32036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00392" y="50038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8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Spinové echo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Poté opět dochází k rozfázování a úbytku signálu.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echa není ovšem již omezeno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časem, ale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časem.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Celá tato sekvence se musí mnohokrát opakovat.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 mezi 90° pulzy označujeme TR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 volíme jej podle požadavků na experiment.</a:t>
            </a:r>
          </a:p>
        </p:txBody>
      </p:sp>
    </p:spTree>
    <p:extLst>
      <p:ext uri="{BB962C8B-B14F-4D97-AF65-F5344CB8AC3E}">
        <p14:creationId xmlns:p14="http://schemas.microsoft.com/office/powerpoint/2010/main" val="30383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Pulzní sekvence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Časy TR a TE jsou klíčové pro výsledný kontrast obrazu.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Podívejme se na 2 tkáně s rozdílnými relaxačními časy.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nastavíme TR příliš dlouhý, pak stihne longitudinální magnetizace zcela zrelaxovat pro obě tkáně před dalším 90°pulzem. Takže po každém 90° pulzu bude transverzální magnetizace pro obě tkáně stejná.        </a:t>
            </a:r>
          </a:p>
        </p:txBody>
      </p:sp>
    </p:spTree>
    <p:extLst>
      <p:ext uri="{BB962C8B-B14F-4D97-AF65-F5344CB8AC3E}">
        <p14:creationId xmlns:p14="http://schemas.microsoft.com/office/powerpoint/2010/main" val="33094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Pulzní sekvence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ovšem TR zkrátíme longitudinální magnetizace tkání budou v době 90° pulzu rozdílné.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bude mít za následek i rozdílné transverzální magnetizace po RF pulzu.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Detekovaný signál bude závislý na hodnotách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tkání.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Mluvíme o tzv.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váženém obraze.</a:t>
            </a:r>
          </a:p>
        </p:txBody>
      </p:sp>
    </p:spTree>
    <p:extLst>
      <p:ext uri="{BB962C8B-B14F-4D97-AF65-F5344CB8AC3E}">
        <p14:creationId xmlns:p14="http://schemas.microsoft.com/office/powerpoint/2010/main" val="8918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Pulzní sekvence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bude TR dostatečně dlouhý a zvolíme delší TE, pak se díky dlouhému TR neprojeví rozdílnost tkání v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čase, ale v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ovšem bude TE příliš dlouhý, tak signál vymizí (dřív než začneme detekovat signál, dojde k velkému úbytku signálu).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Tomuto obrazu říkáme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vážený.</a:t>
            </a:r>
          </a:p>
        </p:txBody>
      </p:sp>
    </p:spTree>
    <p:extLst>
      <p:ext uri="{BB962C8B-B14F-4D97-AF65-F5344CB8AC3E}">
        <p14:creationId xmlns:p14="http://schemas.microsoft.com/office/powerpoint/2010/main" val="9119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Pulzní sekvence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bude TR dlouhý a TE krátký, pak stihne před každým 90° pulzem longitudinální magnetizace zrelaxovat pro všechny tkáně a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čas nebude hrát roli.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Krátký TE naopak nuluje význam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času.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tedy detekujeme?</a:t>
            </a:r>
          </a:p>
        </p:txBody>
      </p:sp>
    </p:spTree>
    <p:extLst>
      <p:ext uri="{BB962C8B-B14F-4D97-AF65-F5344CB8AC3E}">
        <p14:creationId xmlns:p14="http://schemas.microsoft.com/office/powerpoint/2010/main" val="25619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Pulzní sekvence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dlouhém TR a krátkém TE mluvíme o protonové hustotě (proton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 obraz je PD vážený.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 signál nám vypovídá o množství jader v daném objemu. Čím více jader tím silnější signál (celková magnetizace musí být větší, když máme více magnetických momentů).</a:t>
            </a:r>
          </a:p>
        </p:txBody>
      </p:sp>
    </p:spTree>
    <p:extLst>
      <p:ext uri="{BB962C8B-B14F-4D97-AF65-F5344CB8AC3E}">
        <p14:creationId xmlns:p14="http://schemas.microsoft.com/office/powerpoint/2010/main" val="26024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Pulzní sekvence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krátkém TR a dlouhém TE dojde k velkému úbytku signálu, takže nejsme schopni nic detekovat. Takovéto TR a TE časy jsou nepoužitelné.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Dlouhý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 a dlouhý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–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vážený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Dlouhý TR a krátký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– PD vážený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Krátký TR a dlouhý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– nepoužitelný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Krátký TR a Krátký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–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vážený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Pulzní sekvence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doba vyšetření se odvíjí od požadavků na prostorové rozlišení výsledného obrazu.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Čím větší rozlišení (tzn. menší rozměry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voxlu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tím vícekrát se pulzní sekvence opakuje, takže celková doba je úměrná i času TR.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Kvantovka</a:t>
            </a:r>
            <a:r>
              <a:rPr lang="cs-CZ" dirty="0" smtClean="0"/>
              <a:t> v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Nyní se podíváme trochu podrobněji na frekvenci RF pulzu.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volit frekvenci RF pulzu zrovna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Larmorovu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kapitoly věnované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Zeemanově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jevu víme, že energetický rozdíl mezi hladinami o různých spinech je úměrný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Larmorově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frekvenci.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Kvantovka</a:t>
            </a:r>
            <a:r>
              <a:rPr lang="cs-CZ" dirty="0" smtClean="0"/>
              <a:t> v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Protože se pohybujeme na úrovni mikrosvěta, musíme se na problém podívat z pohledu kvantové mechaniky.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 se musíme ptát, jaká je pravděpodobnost, že dojde k interakci spinového magnetického momentu jádra s magnetickou složkou RF pulzu, který aplikujeme?</a:t>
            </a:r>
          </a:p>
        </p:txBody>
      </p:sp>
    </p:spTree>
    <p:extLst>
      <p:ext uri="{BB962C8B-B14F-4D97-AF65-F5344CB8AC3E}">
        <p14:creationId xmlns:p14="http://schemas.microsoft.com/office/powerpoint/2010/main" val="14585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Vše si vysvětlíme na elektronech v atomovém obalu a pěkně od píky.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Uvažujme vodík 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Zde působí pouze interakce mezi elektronem a protonem v jádře.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 SŠ si pamatujeme, že energie elektronu vodíku je dána hlavním kvantovým číslem: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𝑅𝑦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2"/>
                <a:stretch>
                  <a:fillRect l="-2000" t="-1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1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Kvantovka</a:t>
            </a:r>
            <a:r>
              <a:rPr lang="cs-CZ" dirty="0" smtClean="0"/>
              <a:t> v MRI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-36512" y="2996952"/>
                <a:ext cx="9144000" cy="18104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i="1">
                              <a:latin typeface="Cambria Math"/>
                              <a:cs typeface="Times New Roman" panose="02020603050405020304" pitchFamily="18" charset="0"/>
                            </a:rPr>
                            <m:t>→</m:t>
                          </m:r>
                          <m:f>
                            <m:fPr>
                              <m:ctrlPr>
                                <a:rPr lang="cs-CZ" sz="2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2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𝑡𝑔</m:t>
                                  </m:r>
                                  <m:f>
                                    <m:fPr>
                                      <m:ctrlP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2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𝑡𝑔</m:t>
                                  </m:r>
                                  <m:f>
                                    <m:fPr>
                                      <m:ctrlP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cs-CZ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20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22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2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2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cs-CZ" sz="22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cs-CZ" sz="22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cs-CZ" sz="22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22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22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𝑡𝑔</m:t>
                                          </m:r>
                                          <m:f>
                                            <m:fPr>
                                              <m:ctrlPr>
                                                <a:rPr lang="cs-CZ" sz="22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cs-CZ" sz="2200" i="1">
                                                      <a:latin typeface="Cambria Math"/>
                                                      <a:ea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2200" i="1">
                                                      <a:latin typeface="Cambria Math"/>
                                                      <a:ea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2200" i="1">
                                                      <a:latin typeface="Cambria Math"/>
                                                      <a:ea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cs-CZ" sz="2200" i="1">
                                                      <a:latin typeface="Cambria Math"/>
                                                      <a:ea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2200" i="1">
                                                      <a:latin typeface="Cambria Math"/>
                                                      <a:ea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cs-CZ" sz="2200" i="1">
                                                      <a:latin typeface="Cambria Math"/>
                                                      <a:ea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22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cs-CZ" sz="22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cs-CZ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996952"/>
                <a:ext cx="9144000" cy="18104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kvant. výpočtů pro pravděpodobnost přechodu jádra ze stavu se spinem ½  do stavu -½  plyne vztah: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el-GR" sz="2800" dirty="0" smtClean="0">
                <a:latin typeface="Times New Roman"/>
                <a:cs typeface="Times New Roman"/>
              </a:rPr>
              <a:t>ω</a:t>
            </a:r>
            <a:r>
              <a:rPr lang="cs-CZ" sz="2800" baseline="-25000" dirty="0" smtClean="0">
                <a:latin typeface="Times New Roman"/>
                <a:cs typeface="Times New Roman"/>
              </a:rPr>
              <a:t>B</a:t>
            </a:r>
            <a:r>
              <a:rPr lang="cs-CZ" sz="2800" dirty="0" smtClean="0">
                <a:latin typeface="Times New Roman"/>
                <a:cs typeface="Times New Roman"/>
              </a:rPr>
              <a:t> je </a:t>
            </a:r>
            <a:r>
              <a:rPr lang="cs-CZ" sz="2800" dirty="0" err="1" smtClean="0">
                <a:latin typeface="Times New Roman"/>
                <a:cs typeface="Times New Roman"/>
              </a:rPr>
              <a:t>Larmorova</a:t>
            </a:r>
            <a:r>
              <a:rPr lang="cs-CZ" sz="2800" dirty="0" smtClean="0">
                <a:latin typeface="Times New Roman"/>
                <a:cs typeface="Times New Roman"/>
              </a:rPr>
              <a:t> </a:t>
            </a:r>
            <a:r>
              <a:rPr lang="cs-CZ" sz="2800" dirty="0" err="1" smtClean="0">
                <a:latin typeface="Times New Roman"/>
                <a:cs typeface="Times New Roman"/>
              </a:rPr>
              <a:t>úhl</a:t>
            </a:r>
            <a:r>
              <a:rPr lang="cs-CZ" sz="2800" dirty="0" smtClean="0">
                <a:latin typeface="Times New Roman"/>
                <a:cs typeface="Times New Roman"/>
              </a:rPr>
              <a:t>. </a:t>
            </a:r>
            <a:r>
              <a:rPr lang="cs-CZ" sz="2800" dirty="0" err="1" smtClean="0">
                <a:latin typeface="Times New Roman"/>
                <a:cs typeface="Times New Roman"/>
              </a:rPr>
              <a:t>rychl</a:t>
            </a:r>
            <a:r>
              <a:rPr lang="cs-CZ" sz="2800" dirty="0" smtClean="0">
                <a:latin typeface="Times New Roman"/>
                <a:cs typeface="Times New Roman"/>
              </a:rPr>
              <a:t>. jádra, </a:t>
            </a:r>
            <a:r>
              <a:rPr lang="el-GR" sz="2800" dirty="0" smtClean="0">
                <a:latin typeface="Times New Roman"/>
                <a:cs typeface="Times New Roman"/>
              </a:rPr>
              <a:t>ω</a:t>
            </a:r>
            <a:r>
              <a:rPr lang="cs-CZ" sz="2800" dirty="0" smtClean="0">
                <a:latin typeface="Times New Roman"/>
                <a:cs typeface="Times New Roman"/>
              </a:rPr>
              <a:t> je </a:t>
            </a:r>
            <a:r>
              <a:rPr lang="cs-CZ" sz="2800" dirty="0" err="1" smtClean="0">
                <a:latin typeface="Times New Roman"/>
                <a:cs typeface="Times New Roman"/>
              </a:rPr>
              <a:t>úhl</a:t>
            </a:r>
            <a:r>
              <a:rPr lang="cs-CZ" sz="2800" dirty="0" smtClean="0">
                <a:latin typeface="Times New Roman"/>
                <a:cs typeface="Times New Roman"/>
              </a:rPr>
              <a:t>. </a:t>
            </a:r>
            <a:r>
              <a:rPr lang="cs-CZ" sz="2800" dirty="0" err="1" smtClean="0">
                <a:latin typeface="Times New Roman"/>
                <a:cs typeface="Times New Roman"/>
              </a:rPr>
              <a:t>rychl</a:t>
            </a:r>
            <a:r>
              <a:rPr lang="cs-CZ" sz="2800" dirty="0" smtClean="0">
                <a:latin typeface="Times New Roman"/>
                <a:cs typeface="Times New Roman"/>
              </a:rPr>
              <a:t>. RF pulzu, B</a:t>
            </a:r>
            <a:r>
              <a:rPr lang="cs-CZ" sz="2800" baseline="-25000" dirty="0" smtClean="0">
                <a:latin typeface="Times New Roman"/>
                <a:cs typeface="Times New Roman"/>
              </a:rPr>
              <a:t>0</a:t>
            </a:r>
            <a:r>
              <a:rPr lang="cs-CZ" sz="2800" dirty="0" smtClean="0">
                <a:latin typeface="Times New Roman"/>
                <a:cs typeface="Times New Roman"/>
              </a:rPr>
              <a:t> je indukce vnějšího pole, B</a:t>
            </a:r>
            <a:r>
              <a:rPr lang="cs-CZ" sz="2800" baseline="-25000" dirty="0" smtClean="0">
                <a:latin typeface="Times New Roman"/>
                <a:cs typeface="Times New Roman"/>
              </a:rPr>
              <a:t>1</a:t>
            </a:r>
            <a:r>
              <a:rPr lang="cs-CZ" sz="2800" dirty="0" smtClean="0">
                <a:latin typeface="Times New Roman"/>
                <a:cs typeface="Times New Roman"/>
              </a:rPr>
              <a:t> je indukce RF pulzu a t je doba působení RF pulzu</a:t>
            </a:r>
            <a:r>
              <a:rPr lang="cs-CZ" sz="2400" dirty="0" smtClean="0">
                <a:latin typeface="Times New Roman"/>
                <a:cs typeface="Times New Roman"/>
              </a:rPr>
              <a:t>.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Kvantovka</a:t>
            </a:r>
            <a:r>
              <a:rPr lang="cs-CZ" dirty="0" smtClean="0"/>
              <a:t> v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musíme volit mnohem menší než B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zvolíme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úhl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RF pulzu stejnou jako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pak se nám vztah výrazně zjednoduší: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Požadujeme, aby tato pravděpodobnost byla maximální, tudíž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187624" y="3926928"/>
                <a:ext cx="7956376" cy="1376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  <m:t>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𝑡𝑔</m:t>
                                  </m:r>
                                  <m:f>
                                    <m:f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26928"/>
                <a:ext cx="7956376" cy="13762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1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Kvantovka</a:t>
            </a:r>
            <a:r>
              <a:rPr lang="cs-CZ" dirty="0" smtClean="0"/>
              <a:t> v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Nechť B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1,5 T, B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 zkoumáme vodík, takže 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cs-CZ" baseline="-25000" dirty="0" smtClean="0">
                <a:latin typeface="Times New Roman"/>
                <a:cs typeface="Times New Roman"/>
              </a:rPr>
              <a:t>B</a:t>
            </a:r>
            <a:r>
              <a:rPr lang="cs-CZ" dirty="0" smtClean="0">
                <a:latin typeface="Times New Roman"/>
                <a:cs typeface="Times New Roman"/>
              </a:rPr>
              <a:t> = 2,68.10</a:t>
            </a:r>
            <a:r>
              <a:rPr lang="cs-CZ" baseline="30000" dirty="0" smtClean="0">
                <a:latin typeface="Times New Roman"/>
                <a:cs typeface="Times New Roman"/>
              </a:rPr>
              <a:t>8 </a:t>
            </a:r>
            <a:r>
              <a:rPr lang="cs-CZ" dirty="0" smtClean="0">
                <a:latin typeface="Times New Roman"/>
                <a:cs typeface="Times New Roman"/>
              </a:rPr>
              <a:t>Hz.T</a:t>
            </a:r>
            <a:r>
              <a:rPr lang="cs-CZ" baseline="30000" dirty="0" smtClean="0">
                <a:latin typeface="Times New Roman"/>
                <a:cs typeface="Times New Roman"/>
              </a:rPr>
              <a:t>-1</a:t>
            </a:r>
            <a:r>
              <a:rPr lang="cs-CZ" dirty="0" smtClean="0">
                <a:latin typeface="Times New Roman"/>
                <a:cs typeface="Times New Roman"/>
              </a:rPr>
              <a:t>. Jak dlouho musí trvat RF pulz?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907704" y="3068960"/>
                <a:ext cx="5616624" cy="1376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  <m:t>→</m:t>
                          </m:r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cs-CZ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𝑡𝑔</m:t>
                                  </m:r>
                                  <m:f>
                                    <m:f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cs-CZ" sz="2800" b="0" i="1" smtClean="0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068960"/>
                <a:ext cx="5616624" cy="13762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763688" y="4458933"/>
                <a:ext cx="3528392" cy="13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𝑡𝑔</m:t>
                                      </m:r>
                                      <m:f>
                                        <m:fPr>
                                          <m:ctrlPr>
                                            <a:rPr lang="cs-CZ" sz="28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458933"/>
                <a:ext cx="3528392" cy="13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3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Kvantovka</a:t>
            </a:r>
            <a:r>
              <a:rPr lang="cs-CZ" dirty="0" smtClean="0"/>
              <a:t> v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Nechť B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1,5 T, B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 zkoumáme vodík, takže 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cs-CZ" baseline="-25000" dirty="0" smtClean="0">
                <a:latin typeface="Times New Roman"/>
                <a:cs typeface="Times New Roman"/>
              </a:rPr>
              <a:t>B</a:t>
            </a:r>
            <a:r>
              <a:rPr lang="cs-CZ" dirty="0" smtClean="0">
                <a:latin typeface="Times New Roman"/>
                <a:cs typeface="Times New Roman"/>
              </a:rPr>
              <a:t> = 2,68.10</a:t>
            </a:r>
            <a:r>
              <a:rPr lang="cs-CZ" baseline="30000" dirty="0" smtClean="0">
                <a:latin typeface="Times New Roman"/>
                <a:cs typeface="Times New Roman"/>
              </a:rPr>
              <a:t>8 </a:t>
            </a:r>
            <a:r>
              <a:rPr lang="cs-CZ" dirty="0" smtClean="0">
                <a:latin typeface="Times New Roman"/>
                <a:cs typeface="Times New Roman"/>
              </a:rPr>
              <a:t>Hz.T</a:t>
            </a:r>
            <a:r>
              <a:rPr lang="cs-CZ" baseline="30000" dirty="0" smtClean="0">
                <a:latin typeface="Times New Roman"/>
                <a:cs typeface="Times New Roman"/>
              </a:rPr>
              <a:t>-1</a:t>
            </a:r>
            <a:r>
              <a:rPr lang="cs-CZ" dirty="0" smtClean="0">
                <a:latin typeface="Times New Roman"/>
                <a:cs typeface="Times New Roman"/>
              </a:rPr>
              <a:t>. Jak dlouho musí trvat RF pulz?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652120" y="3212976"/>
                <a:ext cx="3024336" cy="138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𝑡𝑔</m:t>
                              </m:r>
                              <m:f>
                                <m:f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212976"/>
                <a:ext cx="3024336" cy="13894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763688" y="3090781"/>
                <a:ext cx="3528392" cy="13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2800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𝑡𝑔</m:t>
                                      </m:r>
                                      <m:f>
                                        <m:fPr>
                                          <m:ctrlPr>
                                            <a:rPr lang="cs-CZ" sz="2800" i="1">
                                              <a:latin typeface="Cambria Math"/>
                                              <a:ea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800" i="1">
                                                  <a:latin typeface="Cambria Math"/>
                                                  <a:ea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090781"/>
                <a:ext cx="3528392" cy="13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843808" y="4969659"/>
                <a:ext cx="5256584" cy="1411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2,68.10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.1,5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𝑡𝑔</m:t>
                              </m:r>
                              <m:f>
                                <m:fPr>
                                  <m:ctrlPr>
                                    <a:rPr lang="cs-CZ" sz="2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2.10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1,5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69659"/>
                <a:ext cx="5256584" cy="14116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7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Kvantovka</a:t>
            </a:r>
            <a:r>
              <a:rPr lang="cs-CZ" dirty="0" smtClean="0"/>
              <a:t> v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Nechť B</a:t>
            </a:r>
            <a:r>
              <a:rPr 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1,5 T, B</a:t>
            </a:r>
            <a:r>
              <a:rPr 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 zkoumáme vodík, takže </a:t>
            </a:r>
            <a:r>
              <a:rPr lang="el-GR" sz="2400" dirty="0" smtClean="0">
                <a:latin typeface="Times New Roman"/>
                <a:cs typeface="Times New Roman"/>
              </a:rPr>
              <a:t>ω</a:t>
            </a:r>
            <a:r>
              <a:rPr lang="cs-CZ" sz="2400" baseline="-25000" dirty="0" smtClean="0">
                <a:latin typeface="Times New Roman"/>
                <a:cs typeface="Times New Roman"/>
              </a:rPr>
              <a:t>B</a:t>
            </a:r>
            <a:r>
              <a:rPr lang="cs-CZ" sz="2400" dirty="0" smtClean="0">
                <a:latin typeface="Times New Roman"/>
                <a:cs typeface="Times New Roman"/>
              </a:rPr>
              <a:t> = 2,68.10</a:t>
            </a:r>
            <a:r>
              <a:rPr lang="cs-CZ" sz="2400" baseline="30000" dirty="0" smtClean="0">
                <a:latin typeface="Times New Roman"/>
                <a:cs typeface="Times New Roman"/>
              </a:rPr>
              <a:t>8 </a:t>
            </a:r>
            <a:r>
              <a:rPr lang="cs-CZ" sz="2400" dirty="0" smtClean="0">
                <a:latin typeface="Times New Roman"/>
                <a:cs typeface="Times New Roman"/>
              </a:rPr>
              <a:t>Hz.T</a:t>
            </a:r>
            <a:r>
              <a:rPr lang="cs-CZ" sz="2400" baseline="30000" dirty="0" smtClean="0">
                <a:latin typeface="Times New Roman"/>
                <a:cs typeface="Times New Roman"/>
              </a:rPr>
              <a:t>-1</a:t>
            </a:r>
            <a:r>
              <a:rPr lang="cs-CZ" sz="2400" dirty="0" smtClean="0">
                <a:latin typeface="Times New Roman"/>
                <a:cs typeface="Times New Roman"/>
              </a:rPr>
              <a:t>. Jak dlouho musí trvat RF pulz?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1691680" y="2665403"/>
                <a:ext cx="7452320" cy="1062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2,68.10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.1,5.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2,32.10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=26,8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65403"/>
                <a:ext cx="7452320" cy="10620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8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97552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Obrázky MRI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2" y="1484784"/>
            <a:ext cx="8986302" cy="4504384"/>
          </a:xfrm>
        </p:spPr>
      </p:pic>
    </p:spTree>
    <p:extLst>
      <p:ext uri="{BB962C8B-B14F-4D97-AF65-F5344CB8AC3E}">
        <p14:creationId xmlns:p14="http://schemas.microsoft.com/office/powerpoint/2010/main" val="13247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97552" cy="1143000"/>
          </a:xfrm>
        </p:spPr>
        <p:txBody>
          <a:bodyPr/>
          <a:lstStyle/>
          <a:p>
            <a:r>
              <a:rPr lang="cs-CZ" dirty="0" smtClean="0"/>
              <a:t>Obrázky MRI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276872"/>
            <a:ext cx="9213234" cy="2376264"/>
          </a:xfrm>
        </p:spPr>
      </p:pic>
    </p:spTree>
    <p:extLst>
      <p:ext uri="{BB962C8B-B14F-4D97-AF65-F5344CB8AC3E}">
        <p14:creationId xmlns:p14="http://schemas.microsoft.com/office/powerpoint/2010/main" val="21049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97552" cy="1143000"/>
          </a:xfrm>
        </p:spPr>
        <p:txBody>
          <a:bodyPr/>
          <a:lstStyle/>
          <a:p>
            <a:r>
              <a:rPr lang="cs-CZ" dirty="0" smtClean="0"/>
              <a:t>Obrázky MRI 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" y="1280484"/>
            <a:ext cx="9023920" cy="4188047"/>
          </a:xfrm>
        </p:spPr>
      </p:pic>
    </p:spTree>
    <p:extLst>
      <p:ext uri="{BB962C8B-B14F-4D97-AF65-F5344CB8AC3E}">
        <p14:creationId xmlns:p14="http://schemas.microsoft.com/office/powerpoint/2010/main" val="5369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MRI konstrukce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www.youtube.com/watch?v=AHgQf0dgTQ4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7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testů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víme a nevíme z testů?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4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𝑅𝑦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Kde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13,605 eV je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ydbergova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konstanta a n hlavní kvantové číslo.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1,2,3,…</m:t>
                        </m:r>
                      </m:e>
                    </m:d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Vidíme, že čím větší n, tím větší energii elektron má.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=−13,602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𝑒𝑉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=−3,4005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𝑒𝑉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=−1,5113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𝑒𝑉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=−0,8501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𝑒𝑉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2"/>
                <a:stretch>
                  <a:fillRect l="-2000" r="-3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38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404664"/>
            <a:ext cx="7001588" cy="1143000"/>
          </a:xfrm>
        </p:spPr>
        <p:txBody>
          <a:bodyPr/>
          <a:lstStyle/>
          <a:p>
            <a:r>
              <a:rPr lang="cs-CZ" sz="4800" dirty="0" smtClean="0"/>
              <a:t>Konec 8. cvičení</a:t>
            </a:r>
            <a:endParaRPr lang="cs-CZ" sz="4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21" y="1557338"/>
            <a:ext cx="5208758" cy="4568825"/>
          </a:xfrm>
        </p:spPr>
      </p:pic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918084" y="1268760"/>
            <a:ext cx="7010400" cy="18722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bude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Larmorova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frekvence jádra atomu uhlíku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v magnetickém poli o indukci 1,5 T a 7 T? Gyromagnetický poměr je 0,67.10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835696" y="2996952"/>
                <a:ext cx="7123360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1,5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1,5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0,67</m:t>
                              </m:r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.10</m:t>
                              </m:r>
                            </m:e>
                            <m:sup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1,5=16,003 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𝑀𝐻𝑧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96952"/>
                <a:ext cx="7123360" cy="9569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763688" y="4416287"/>
                <a:ext cx="6597832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0,67</m:t>
                              </m:r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.10</m:t>
                              </m:r>
                            </m:e>
                            <m:sup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7=74,681 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𝑀𝐻𝑧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416287"/>
                <a:ext cx="6597832" cy="956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1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9442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velikost magnetického momentu  jádra atomu 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Na?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být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průmět do osy z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Spinové kvant.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= 3/2. 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Gyromag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poměr = 0,71.10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2128591" y="3364182"/>
                <a:ext cx="1799467" cy="612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d>
                        <m:dPr>
                          <m:begChr m:val="|"/>
                          <m:endChr m:val="|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591" y="3364182"/>
                <a:ext cx="1799467" cy="612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141053" y="3866002"/>
                <a:ext cx="3552191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𝑁𝑎</m:t>
                          </m:r>
                        </m:sub>
                      </m:sSub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| </m:t>
                      </m:r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cs-CZ" altLang="cs-CZ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ħ</m:t>
                      </m:r>
                      <m:rad>
                        <m:radPr>
                          <m:degHide m:val="on"/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53" y="3866002"/>
                <a:ext cx="3552191" cy="6141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168543" y="4485083"/>
                <a:ext cx="4304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cs-CZ" altLang="cs-CZ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𝑁𝑎</m:t>
                          </m:r>
                        </m:sub>
                      </m:sSub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|</m:t>
                      </m:r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1,4506.10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−26</m:t>
                          </m:r>
                        </m:sup>
                      </m:sSup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543" y="4485083"/>
                <a:ext cx="430496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2051720" y="5642084"/>
                <a:ext cx="21759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8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cs-CZ" altLang="cs-CZ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ħ</m:t>
                      </m:r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642084"/>
                <a:ext cx="217598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427984" y="5982699"/>
                <a:ext cx="4634538" cy="758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8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𝑧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±0,374.10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−26</m:t>
                          </m:r>
                        </m:sup>
                      </m:sSup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82699"/>
                <a:ext cx="4634538" cy="7586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427984" y="5045697"/>
                <a:ext cx="4634538" cy="759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8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𝑧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±1,123.10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−26</m:t>
                          </m:r>
                        </m:sup>
                      </m:sSup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045697"/>
                <a:ext cx="4634538" cy="7595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9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build="p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18002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kolik více bude jader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na nižší energetické hladině než na vyšší v 1g tkáně (která je z 75 % voda a zbytek neobsahuje vodík) při T = 298 K v magnetickém poli B</a:t>
            </a:r>
            <a:r>
              <a:rPr 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T a γ = 268 MHz T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797437" y="4437112"/>
                <a:ext cx="5582875" cy="1129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𝛾</m:t>
                                  </m:r>
                                  <m:r>
                                    <a:rPr lang="cs-CZ" altLang="cs-CZ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ħ</m:t>
                                  </m:r>
                                  <m:sSub>
                                    <m:sSubPr>
                                      <m:ctrlPr>
                                        <a:rPr lang="cs-CZ" altLang="cs-CZ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cs-CZ" altLang="cs-CZ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cs-CZ" altLang="cs-CZ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cs-CZ" altLang="cs-CZ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268.10</m:t>
                                  </m:r>
                                </m:e>
                                <m:sup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.1,054.10</m:t>
                                  </m:r>
                                </m:e>
                                <m:sup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−34</m:t>
                                  </m:r>
                                </m:sup>
                              </m:sSup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.3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1,38.10</m:t>
                                  </m:r>
                                </m:e>
                                <m:sup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−23</m:t>
                                  </m:r>
                                </m:sup>
                              </m:sSup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.298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37" y="4437112"/>
                <a:ext cx="5582875" cy="1129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573016"/>
                <a:ext cx="1624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73016"/>
                <a:ext cx="16240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969732" y="3392337"/>
                <a:ext cx="1394356" cy="900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𝑛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32" y="3392337"/>
                <a:ext cx="1394356" cy="9007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878578" y="3356992"/>
                <a:ext cx="3013902" cy="981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75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578" y="3356992"/>
                <a:ext cx="3013902" cy="9810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1805768" y="5645105"/>
                <a:ext cx="5286512" cy="1024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2,060636.10</m:t>
                              </m:r>
                            </m:e>
                            <m:sup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−3</m:t>
                              </m:r>
                            </m:sup>
                          </m:sSup>
                        </m:sup>
                      </m:sSup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=1,0020627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768" y="5645105"/>
                <a:ext cx="5286512" cy="10242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4" grpId="0"/>
      <p:bldP spid="16" grpId="0"/>
      <p:bldP spid="17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18002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kolik více bude jader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na nižší energetické hladině než na vyšší v 1g tkáně (která je z 75 % voda a zbytek neobsahuje vodík) při T = 298 K v magnetickém poli B</a:t>
            </a:r>
            <a:r>
              <a:rPr 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T a γ = 268 MHz T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1805768" y="5645105"/>
                <a:ext cx="4594335" cy="1024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=1,0020627=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α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768" y="5645105"/>
                <a:ext cx="4594335" cy="10242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830126" y="3356992"/>
                <a:ext cx="6699783" cy="1027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75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150.6,023.10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100.18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26" y="3356992"/>
                <a:ext cx="6699783" cy="10273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832657" y="4561964"/>
                <a:ext cx="3227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5,01916.10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57" y="4561964"/>
                <a:ext cx="32272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582779" y="4581128"/>
                <a:ext cx="2445605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α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79" y="4581128"/>
                <a:ext cx="2445605" cy="5616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3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18002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kolik více bude jader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na nižší energetické hladině než na vyšší v 1g tkáně (která je z 75 % voda a zbytek neobsahuje vodík) při T = 298 K v magnetickém poli B</a:t>
            </a:r>
            <a:r>
              <a:rPr 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T a γ = 268 MHz T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1958107" y="3356992"/>
                <a:ext cx="44140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1,0020627(</m:t>
                      </m:r>
                      <m:sSub>
                        <m:sSubPr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α</m:t>
                          </m:r>
                        </m:sub>
                      </m:sSub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07" y="3356992"/>
                <a:ext cx="441409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1979712" y="3985900"/>
                <a:ext cx="59509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1,0020627</m:t>
                      </m:r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1+1,0020627</m:t>
                              </m:r>
                            </m:e>
                          </m:d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985900"/>
                <a:ext cx="595092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035036" y="4633972"/>
                <a:ext cx="3329052" cy="947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1,0020627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2,0020627</m:t>
                          </m:r>
                        </m:den>
                      </m:f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36" y="4633972"/>
                <a:ext cx="3329052" cy="947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035036" y="5642084"/>
                <a:ext cx="3194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α</m:t>
                          </m:r>
                        </m:sub>
                      </m:sSub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2,51216.10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36" y="5642084"/>
                <a:ext cx="319452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881274" y="4849996"/>
                <a:ext cx="3227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5,01916.10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274" y="4849996"/>
                <a:ext cx="322723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5796136" y="5661248"/>
                <a:ext cx="2790572" cy="570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β</m:t>
                          </m:r>
                        </m:sub>
                      </m:sSub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2,507.10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661248"/>
                <a:ext cx="2790572" cy="5702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3851920" y="6290156"/>
                <a:ext cx="2671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5,16.10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6290156"/>
                <a:ext cx="267162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délník 1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23781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9" grpId="0"/>
      <p:bldP spid="9" grpId="0"/>
      <p:bldP spid="13" grpId="0"/>
      <p:bldP spid="14" grpId="0"/>
      <p:bldP spid="16" grpId="0"/>
      <p:bldP spid="17" grpId="0"/>
      <p:bldP spid="18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8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Zkoumáme-li složitější atomy, vše se komplikuje. Elektrony neinteraguji pouze s jádrem, ale i mezi sebou.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Tato elektron-elektronová interakce způsobuje, že energie elektronu už nezávisí pouze na hlavním kvantovém čísla, ale i na vedlejším.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má za následek rozštěpení hladin v důsledku el-el interakce.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Nevíte, co to znamená? Ale víte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!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0" y="72008"/>
            <a:ext cx="6088172" cy="4365104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80132"/>
            <a:ext cx="5491708" cy="4176329"/>
          </a:xfrm>
        </p:spPr>
      </p:pic>
    </p:spTree>
    <p:extLst>
      <p:ext uri="{BB962C8B-B14F-4D97-AF65-F5344CB8AC3E}">
        <p14:creationId xmlns:p14="http://schemas.microsoft.com/office/powerpoint/2010/main" val="6137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Ovšem stále vidíme, že na některých hladinách je více elektronů. Ty se liší magnetickým kvantovým číslem a spinovým kvantovým číslem.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když vložíme atom do magnetického pole?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Nejen že bude elektron interagovat s jádrem a okolními elektrony, ale nyní i s vnějším magnetickým polem.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Velikost této interakce nám popisuje magnetické kvantové číslo m.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 −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+1,…,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−1,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se nyní podíváme na energetickou hladinu 2p, která se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jevý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jako jedna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jedíná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tak v magnetickém poli se rozštěpí na 3 hladiny (-l, 0, l).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každé budou max. 2 elektrony, které se budou lišit ve spinovém kvant. č.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3"/>
                <a:stretch>
                  <a:fillRect l="-2000" t="-1609" r="-34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Tomuto štěpení (vlivem magnetického pole) se říká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Zeemanův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jev, který jej pozoroval v roce 1897.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budeme mít dostatečně silné magnetické pole a budeme experiment provádět podrobně, všimneme si, že štěpení není konečné.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Spinový magnetický moment bude také  interagovat s vnějším magnetickým polem.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4854</TotalTime>
  <Words>2739</Words>
  <Application>Microsoft Office PowerPoint</Application>
  <PresentationFormat>Předvádění na obrazovce (4:3)</PresentationFormat>
  <Paragraphs>242</Paragraphs>
  <Slides>46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Motiv1fyzika</vt:lpstr>
      <vt:lpstr>Radiologická fyzika a  radiobiologie   8. cvičení</vt:lpstr>
      <vt:lpstr>Opakování </vt:lpstr>
      <vt:lpstr>Zeemanův jev</vt:lpstr>
      <vt:lpstr>Zeemanův jev</vt:lpstr>
      <vt:lpstr>Zeemanův jev</vt:lpstr>
      <vt:lpstr>Prezentace aplikace PowerPoint</vt:lpstr>
      <vt:lpstr>Zeemanův jev</vt:lpstr>
      <vt:lpstr>Zeemanův jev</vt:lpstr>
      <vt:lpstr>Zeemanův jev</vt:lpstr>
      <vt:lpstr>Zeemanův jev</vt:lpstr>
      <vt:lpstr>Zeemanův jev</vt:lpstr>
      <vt:lpstr>Zeemanův jev</vt:lpstr>
      <vt:lpstr>Zeemanův jev</vt:lpstr>
      <vt:lpstr>Zeemanův jev</vt:lpstr>
      <vt:lpstr>Spinové echo</vt:lpstr>
      <vt:lpstr>Spinové echo</vt:lpstr>
      <vt:lpstr>Spinové echo</vt:lpstr>
      <vt:lpstr>Spinové echo</vt:lpstr>
      <vt:lpstr>Spinové echo</vt:lpstr>
      <vt:lpstr>Spinové echo</vt:lpstr>
      <vt:lpstr>Pulzní sekvence</vt:lpstr>
      <vt:lpstr>Pulzní sekvence</vt:lpstr>
      <vt:lpstr>Pulzní sekvence</vt:lpstr>
      <vt:lpstr>Pulzní sekvence</vt:lpstr>
      <vt:lpstr>Pulzní sekvence</vt:lpstr>
      <vt:lpstr>Pulzní sekvence</vt:lpstr>
      <vt:lpstr>Pulzní sekvence</vt:lpstr>
      <vt:lpstr>Kvantovka v MRI</vt:lpstr>
      <vt:lpstr>Kvantovka v MRI</vt:lpstr>
      <vt:lpstr>Kvantovka v MRI</vt:lpstr>
      <vt:lpstr>Kvantovka v MRI</vt:lpstr>
      <vt:lpstr>Kvantovka v MRI</vt:lpstr>
      <vt:lpstr>Kvantovka v MRI</vt:lpstr>
      <vt:lpstr>Kvantovka v MRI</vt:lpstr>
      <vt:lpstr>Obrázky MRI </vt:lpstr>
      <vt:lpstr>Obrázky MRI </vt:lpstr>
      <vt:lpstr>Obrázky MRI </vt:lpstr>
      <vt:lpstr>MRI konstrukce </vt:lpstr>
      <vt:lpstr>Opakování testů </vt:lpstr>
      <vt:lpstr>Konec 8. cvičení</vt:lpstr>
      <vt:lpstr>Dodatky 1</vt:lpstr>
      <vt:lpstr>Dodatky 2</vt:lpstr>
      <vt:lpstr>Dodatky 3</vt:lpstr>
      <vt:lpstr>Dodatky 3</vt:lpstr>
      <vt:lpstr>Dodatky 3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360</cp:revision>
  <dcterms:created xsi:type="dcterms:W3CDTF">2015-01-26T14:14:45Z</dcterms:created>
  <dcterms:modified xsi:type="dcterms:W3CDTF">2016-01-17T15:35:26Z</dcterms:modified>
</cp:coreProperties>
</file>