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21" r:id="rId2"/>
    <p:sldId id="283" r:id="rId3"/>
    <p:sldId id="296" r:id="rId4"/>
    <p:sldId id="305" r:id="rId5"/>
    <p:sldId id="297" r:id="rId6"/>
    <p:sldId id="304" r:id="rId7"/>
    <p:sldId id="292" r:id="rId8"/>
    <p:sldId id="313" r:id="rId9"/>
    <p:sldId id="295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281" r:id="rId18"/>
    <p:sldId id="278" r:id="rId19"/>
    <p:sldId id="287" r:id="rId20"/>
    <p:sldId id="288" r:id="rId21"/>
    <p:sldId id="289" r:id="rId22"/>
    <p:sldId id="290" r:id="rId23"/>
    <p:sldId id="291" r:id="rId24"/>
    <p:sldId id="298" r:id="rId25"/>
    <p:sldId id="307" r:id="rId26"/>
    <p:sldId id="308" r:id="rId27"/>
    <p:sldId id="306" r:id="rId28"/>
    <p:sldId id="299" r:id="rId29"/>
    <p:sldId id="300" r:id="rId30"/>
    <p:sldId id="301" r:id="rId31"/>
    <p:sldId id="302" r:id="rId32"/>
    <p:sldId id="303" r:id="rId33"/>
    <p:sldId id="309" r:id="rId34"/>
    <p:sldId id="310" r:id="rId35"/>
    <p:sldId id="311" r:id="rId36"/>
    <p:sldId id="312" r:id="rId37"/>
    <p:sldId id="322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6000" autoAdjust="0"/>
  </p:normalViewPr>
  <p:slideViewPr>
    <p:cSldViewPr>
      <p:cViewPr varScale="1">
        <p:scale>
          <a:sx n="59" d="100"/>
          <a:sy n="59" d="100"/>
        </p:scale>
        <p:origin x="-15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B0B8C-9DC2-4887-B6AC-12B4E024C89D}" type="datetimeFigureOut">
              <a:rPr lang="cs-CZ" smtClean="0"/>
              <a:t>15. 10. 2015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82DDA-A882-4452-8712-C5FF4B0698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61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!!!</a:t>
            </a:r>
            <a:r>
              <a:rPr lang="cs-CZ" baseline="0" dirty="0" smtClean="0"/>
              <a:t> Za rychlost </a:t>
            </a:r>
            <a:r>
              <a:rPr lang="cs-CZ" baseline="0" smtClean="0"/>
              <a:t>už dosazeno 0,05*3*10^8 !!!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28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15. 10. 2015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15. 10. 2015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15. 10. 2015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C82FF0F-8820-4A30-8662-BAF3E5D6D4D5}" type="datetimeFigureOut">
              <a:rPr lang="cs-CZ" smtClean="0"/>
              <a:t>15. 10. 2015</a:t>
            </a:fld>
            <a:endParaRPr lang="cs-CZ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15. 10. 2015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15. 10. 2015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15. 10. 2015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15. 10. 2015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15. 10. 2015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15. 10. 2015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15. 10. 2015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C82FF0F-8820-4A30-8662-BAF3E5D6D4D5}" type="datetimeFigureOut">
              <a:rPr lang="cs-CZ" smtClean="0"/>
              <a:t>15. 10. 2015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2.png"/><Relationship Id="rId7" Type="http://schemas.openxmlformats.org/officeDocument/2006/relationships/slide" Target="slide2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13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11.png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41.png"/><Relationship Id="rId7" Type="http://schemas.openxmlformats.org/officeDocument/2006/relationships/image" Target="../media/image17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211.png"/><Relationship Id="rId5" Type="http://schemas.openxmlformats.org/officeDocument/2006/relationships/image" Target="../media/image151.png"/><Relationship Id="rId10" Type="http://schemas.openxmlformats.org/officeDocument/2006/relationships/image" Target="../media/image201.png"/><Relationship Id="rId4" Type="http://schemas.openxmlformats.org/officeDocument/2006/relationships/image" Target="../media/image101.png"/><Relationship Id="rId9" Type="http://schemas.openxmlformats.org/officeDocument/2006/relationships/image" Target="../media/image19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7" Type="http://schemas.openxmlformats.org/officeDocument/2006/relationships/image" Target="../media/image26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image" Target="../media/image241.png"/><Relationship Id="rId4" Type="http://schemas.openxmlformats.org/officeDocument/2006/relationships/image" Target="../media/image2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5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1.png"/><Relationship Id="rId4" Type="http://schemas.openxmlformats.org/officeDocument/2006/relationships/image" Target="../media/image400.png"/><Relationship Id="rId9" Type="http://schemas.openxmlformats.org/officeDocument/2006/relationships/slide" Target="slide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460.png"/><Relationship Id="rId9" Type="http://schemas.openxmlformats.org/officeDocument/2006/relationships/slide" Target="slide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7" Type="http://schemas.openxmlformats.org/officeDocument/2006/relationships/image" Target="../media/image55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764704"/>
            <a:ext cx="6858000" cy="5112568"/>
          </a:xfrm>
        </p:spPr>
        <p:txBody>
          <a:bodyPr/>
          <a:lstStyle/>
          <a:p>
            <a:pPr algn="ctr"/>
            <a:r>
              <a:rPr lang="cs-CZ" dirty="0"/>
              <a:t>Radiologická fyzika 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radiobiologie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3. cvičení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53136"/>
            <a:ext cx="1944216" cy="19442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r="25699"/>
          <a:stretch/>
        </p:blipFill>
        <p:spPr>
          <a:xfrm>
            <a:off x="7128488" y="4509120"/>
            <a:ext cx="1836000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Comptonův</a:t>
            </a:r>
            <a:r>
              <a:rPr lang="cs-CZ" dirty="0" smtClean="0"/>
              <a:t> jev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648072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Zákon zachování energie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979712" y="2780928"/>
                <a:ext cx="1852045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𝐸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780928"/>
                <a:ext cx="1852045" cy="491288"/>
              </a:xfrm>
              <a:prstGeom prst="rect">
                <a:avLst/>
              </a:prstGeom>
              <a:blipFill rotWithShape="1"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315472" y="4581128"/>
                <a:ext cx="1336648" cy="521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h</m:t>
                      </m:r>
                      <m:acc>
                        <m:accPr>
                          <m:chr m:val="̅"/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72" y="4581128"/>
                <a:ext cx="1336648" cy="5211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2132856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Před srážkou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283968" y="2780928"/>
                <a:ext cx="1314847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h𝑓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780928"/>
                <a:ext cx="1314847" cy="491288"/>
              </a:xfrm>
              <a:prstGeom prst="rect">
                <a:avLst/>
              </a:prstGeom>
              <a:blipFill rotWithShape="1"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796136" y="2780928"/>
                <a:ext cx="2755007" cy="46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780928"/>
                <a:ext cx="2755007" cy="468975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796136" y="3253764"/>
                <a:ext cx="2755007" cy="463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𝑒</m:t>
                          </m:r>
                        </m:sub>
                        <m:sup/>
                      </m:sSubSup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253764"/>
                <a:ext cx="2755007" cy="463268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979712" y="3327375"/>
                <a:ext cx="2274084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𝐸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h𝑓</m:t>
                      </m:r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327375"/>
                <a:ext cx="2274084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005064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 srážce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979712" y="4593896"/>
                <a:ext cx="1868588" cy="51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593896"/>
                <a:ext cx="1868588" cy="510461"/>
              </a:xfrm>
              <a:prstGeom prst="rect">
                <a:avLst/>
              </a:prstGeom>
              <a:blipFill rotWithShape="1">
                <a:blip r:embed="rId8"/>
                <a:stretch>
                  <a:fillRect b="-120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5796136" y="4581128"/>
                <a:ext cx="2755007" cy="46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581128"/>
                <a:ext cx="2755007" cy="468975"/>
              </a:xfrm>
              <a:prstGeom prst="rect">
                <a:avLst/>
              </a:prstGeom>
              <a:blipFill rotWithShape="1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979712" y="5157649"/>
                <a:ext cx="3501215" cy="84388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h</m:t>
                      </m:r>
                      <m:acc>
                        <m:accPr>
                          <m:chr m:val="̅"/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𝑓</m:t>
                          </m:r>
                        </m:e>
                      </m:acc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157649"/>
                <a:ext cx="3501215" cy="8438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85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Comptonův</a:t>
            </a:r>
            <a:r>
              <a:rPr lang="cs-CZ" dirty="0" smtClean="0"/>
              <a:t> jev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648072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Zákon zachování energie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1907704" y="2247255"/>
                <a:ext cx="10625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𝐸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247255"/>
                <a:ext cx="1062599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275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ástupný symbol pro obsah 2"/>
              <p:cNvSpPr txBox="1">
                <a:spLocks/>
              </p:cNvSpPr>
              <p:nvPr/>
            </p:nvSpPr>
            <p:spPr>
              <a:xfrm>
                <a:off x="6948264" y="2862228"/>
                <a:ext cx="2198418" cy="3507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h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vytknout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862228"/>
                <a:ext cx="2198418" cy="350748"/>
              </a:xfrm>
              <a:prstGeom prst="rect">
                <a:avLst/>
              </a:prstGeom>
              <a:blipFill rotWithShape="1">
                <a:blip r:embed="rId3"/>
                <a:stretch>
                  <a:fillRect l="-3056" t="-24561" b="-298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1835133" y="3276167"/>
                <a:ext cx="4752528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i="1" smtClean="0">
                              <a:latin typeface="Cambria Math"/>
                            </a:rPr>
                            <m:t>𝑓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40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133" y="3276167"/>
                <a:ext cx="4752528" cy="843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ástupný symbol pro obsah 2"/>
          <p:cNvSpPr txBox="1">
            <a:spLocks/>
          </p:cNvSpPr>
          <p:nvPr/>
        </p:nvSpPr>
        <p:spPr>
          <a:xfrm>
            <a:off x="6948264" y="3501008"/>
            <a:ext cx="2198418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umocníme na 2.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1800200" y="3933056"/>
                <a:ext cx="7308304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+2</m:t>
                      </m:r>
                      <m:r>
                        <a:rPr lang="cs-CZ" sz="2400" b="0" i="1" smtClean="0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200" y="3933056"/>
                <a:ext cx="7308304" cy="5821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1835696" y="4575045"/>
                <a:ext cx="5112568" cy="58214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+2</m:t>
                      </m:r>
                      <m:r>
                        <a:rPr lang="cs-CZ" sz="2400" b="0" i="1" smtClean="0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575045"/>
                <a:ext cx="5112568" cy="5821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835696" y="2585115"/>
                <a:ext cx="4752528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h</m:t>
                      </m:r>
                      <m:r>
                        <a:rPr lang="cs-CZ" sz="2400" b="0" i="1" smtClean="0">
                          <a:latin typeface="Cambria Math"/>
                        </a:rPr>
                        <m:t>𝑓</m:t>
                      </m:r>
                      <m:r>
                        <a:rPr lang="cs-CZ" sz="240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h</m:t>
                      </m:r>
                      <m:acc>
                        <m:accPr>
                          <m:chr m:val="̅"/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𝑓</m:t>
                          </m:r>
                        </m:e>
                      </m:acc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cs-CZ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585115"/>
                <a:ext cx="4752528" cy="8438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58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Comptonův</a:t>
            </a:r>
            <a:r>
              <a:rPr lang="cs-CZ" dirty="0" smtClean="0"/>
              <a:t> jev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648072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Zákon zachování hybnosti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3923928" y="5164768"/>
                <a:ext cx="2537169" cy="640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164768"/>
                <a:ext cx="2537169" cy="6404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23" y="2312597"/>
            <a:ext cx="5777778" cy="2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Comptonův</a:t>
            </a:r>
            <a:r>
              <a:rPr lang="cs-CZ" dirty="0" smtClean="0"/>
              <a:t> jev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648072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Zákon zachování hybnosti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979712" y="2132856"/>
                <a:ext cx="2537169" cy="640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132856"/>
                <a:ext cx="2537169" cy="6404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5580112" y="2276872"/>
                <a:ext cx="2736304" cy="3507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20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acc>
                          <m:accPr>
                            <m:chr m:val="̅"/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umocníme na 2.</a:t>
                </a:r>
                <a:endParaRPr lang="cs-CZ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276872"/>
                <a:ext cx="2736304" cy="350748"/>
              </a:xfrm>
              <a:prstGeom prst="rect">
                <a:avLst/>
              </a:prstGeom>
              <a:blipFill rotWithShape="1">
                <a:blip r:embed="rId3"/>
                <a:stretch>
                  <a:fillRect l="-2227" t="-19298" b="-456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907704" y="2708920"/>
                <a:ext cx="3436903" cy="772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sz="3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32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sz="3200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cs-CZ" sz="32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sz="3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32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cs-CZ" sz="3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32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sz="3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32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sz="3200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708920"/>
                <a:ext cx="3436903" cy="7729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907704" y="3520127"/>
                <a:ext cx="6192688" cy="772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sz="3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32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sz="3200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3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sz="3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sz="3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32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cs-CZ" sz="3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32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cs-CZ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3200" b="0" i="1" smtClean="0">
                          <a:latin typeface="Cambria Math"/>
                        </a:rPr>
                        <m:t>−2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3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3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3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cs-CZ" sz="32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3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3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3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cs-CZ" sz="3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32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3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sz="3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sz="3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32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cs-CZ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520127"/>
                <a:ext cx="6192688" cy="7729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2"/>
          <p:cNvSpPr txBox="1">
            <a:spLocks/>
          </p:cNvSpPr>
          <p:nvPr/>
        </p:nvSpPr>
        <p:spPr>
          <a:xfrm>
            <a:off x="5580112" y="2934236"/>
            <a:ext cx="2592288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roznásobíme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925225" y="4444625"/>
                <a:ext cx="5167055" cy="712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𝑓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32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3200" b="0" i="1" smtClean="0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sub>
                      </m:sSub>
                      <m:func>
                        <m:func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3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225" y="4444625"/>
                <a:ext cx="5167055" cy="7125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7529198" y="4293096"/>
                <a:ext cx="1574435" cy="91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𝑝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h𝑓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198" y="4293096"/>
                <a:ext cx="1574435" cy="9115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925225" y="5301089"/>
                <a:ext cx="5887135" cy="64819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cs-CZ" sz="32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𝑓</m:t>
                          </m:r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func>
                            <m:funcPr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2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3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225" y="5301089"/>
                <a:ext cx="5887135" cy="64819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6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  <p:bldP spid="9" grpId="0"/>
      <p:bldP spid="10" grpId="0"/>
      <p:bldP spid="11" grpId="0"/>
      <p:bldP spid="12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Comptonův</a:t>
            </a:r>
            <a:r>
              <a:rPr lang="cs-CZ" dirty="0" smtClean="0"/>
              <a:t> jev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648072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Zákon zachování hybnosti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925225" y="2060848"/>
                <a:ext cx="5887135" cy="57868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  <m:acc>
                            <m:accPr>
                              <m:chr m:val="̅"/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func>
                            <m:func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225" y="2060848"/>
                <a:ext cx="5887135" cy="5786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1907704" y="2492896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Zákon zachování energie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1835696" y="2924944"/>
                <a:ext cx="6768752" cy="66377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80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+2</m:t>
                      </m:r>
                      <m:r>
                        <a:rPr lang="cs-CZ" sz="2800" b="0" i="1" smtClean="0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924944"/>
                <a:ext cx="6768752" cy="6637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35496" y="3573016"/>
                <a:ext cx="9073008" cy="6637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cs-CZ" sz="2800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cs-CZ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i="1">
                          <a:latin typeface="Cambria Math"/>
                        </a:rPr>
                        <m:t>+2</m:t>
                      </m:r>
                      <m:r>
                        <a:rPr lang="cs-CZ" sz="2800" i="1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  <m:r>
                            <a:rPr lang="cs-CZ" sz="28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cs-CZ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p>
                              <m:r>
                                <a:rPr lang="cs-CZ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i="1">
                              <a:latin typeface="Cambria Math"/>
                            </a:rPr>
                            <m:t>−2</m:t>
                          </m:r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func>
                            <m:func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573016"/>
                <a:ext cx="9073008" cy="6637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35496" y="4365104"/>
                <a:ext cx="9073008" cy="5091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−2</m:t>
                      </m:r>
                      <m:r>
                        <a:rPr lang="cs-CZ" sz="2400" b="0" i="1" smtClean="0">
                          <a:latin typeface="Cambria Math"/>
                        </a:rPr>
                        <m:t>𝑓</m:t>
                      </m:r>
                      <m:acc>
                        <m:accPr>
                          <m:chr m:val="̅"/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𝑓</m:t>
                          </m:r>
                        </m:e>
                      </m:acc>
                      <m:r>
                        <a:rPr lang="cs-CZ" sz="2400" b="0" i="1" smtClean="0">
                          <a:latin typeface="Cambria Math"/>
                        </a:rPr>
                        <m:t>)</m:t>
                      </m:r>
                      <m:r>
                        <a:rPr lang="cs-CZ" sz="2400" i="1">
                          <a:latin typeface="Cambria Math"/>
                        </a:rPr>
                        <m:t>+2</m:t>
                      </m:r>
                      <m:r>
                        <a:rPr lang="cs-CZ" sz="2400" i="1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𝑓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cs-CZ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</a:rPr>
                            <m:t>−2</m:t>
                          </m:r>
                          <m:r>
                            <a:rPr lang="cs-CZ" sz="2400" i="1">
                              <a:latin typeface="Cambria Math"/>
                            </a:rPr>
                            <m:t>𝑓</m:t>
                          </m:r>
                          <m:acc>
                            <m:accPr>
                              <m:chr m:val="̅"/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func>
                            <m:func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365104"/>
                <a:ext cx="9073008" cy="5091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1835696" y="5013176"/>
                <a:ext cx="7272808" cy="57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cs-CZ" sz="28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𝑓</m:t>
                      </m:r>
                      <m:acc>
                        <m:accPr>
                          <m:chr m:val="̅"/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e>
                      </m:acc>
                      <m:r>
                        <a:rPr lang="cs-CZ" sz="2800" i="1">
                          <a:latin typeface="Cambria Math"/>
                        </a:rPr>
                        <m:t>+2</m:t>
                      </m:r>
                      <m:r>
                        <a:rPr lang="cs-CZ" sz="2800" i="1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  <m:r>
                            <a:rPr lang="cs-CZ" sz="28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cs-CZ" sz="28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i="1">
                          <a:latin typeface="Cambria Math"/>
                        </a:rPr>
                        <m:t>𝑓</m:t>
                      </m:r>
                      <m:acc>
                        <m:accPr>
                          <m:chr m:val="̅"/>
                          <m:ctrlPr>
                            <a:rPr lang="cs-CZ" sz="2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</m:e>
                      </m:acc>
                      <m:func>
                        <m:funcPr>
                          <m:ctrlPr>
                            <a:rPr lang="cs-CZ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013176"/>
                <a:ext cx="7272808" cy="5786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1925225" y="5733256"/>
                <a:ext cx="6679224" cy="57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/>
                        </a:rPr>
                        <m:t>2</m:t>
                      </m:r>
                      <m:r>
                        <a:rPr lang="cs-CZ" sz="2800" i="1" smtClean="0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  <m:r>
                            <a:rPr lang="cs-CZ" sz="28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r>
                            <a:rPr lang="cs-CZ" sz="28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cs-CZ" sz="28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i="1">
                          <a:latin typeface="Cambria Math"/>
                        </a:rPr>
                        <m:t>𝑓</m:t>
                      </m:r>
                      <m:acc>
                        <m:accPr>
                          <m:chr m:val="̅"/>
                          <m:ctrlPr>
                            <a:rPr lang="cs-CZ" sz="2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</m:e>
                      </m:acc>
                      <m:func>
                        <m:funcPr>
                          <m:ctrlPr>
                            <a:rPr lang="cs-CZ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225" y="5733256"/>
                <a:ext cx="6679224" cy="5786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44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4" grpId="0" animBg="1"/>
      <p:bldP spid="17" grpId="0" animBg="1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Comptonův</a:t>
            </a:r>
            <a:r>
              <a:rPr lang="cs-CZ" dirty="0" smtClean="0"/>
              <a:t> jev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2123728" y="1340768"/>
                <a:ext cx="6264696" cy="57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/>
                        </a:rPr>
                        <m:t>2</m:t>
                      </m:r>
                      <m:r>
                        <a:rPr lang="cs-CZ" sz="2800" i="1" smtClean="0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  <m:r>
                            <a:rPr lang="cs-CZ" sz="28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r>
                            <a:rPr lang="cs-CZ" sz="28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cs-CZ" sz="28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i="1">
                          <a:latin typeface="Cambria Math"/>
                        </a:rPr>
                        <m:t>𝑓</m:t>
                      </m:r>
                      <m:acc>
                        <m:accPr>
                          <m:chr m:val="̅"/>
                          <m:ctrlPr>
                            <a:rPr lang="cs-CZ" sz="2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</m:e>
                      </m:acc>
                      <m:func>
                        <m:funcPr>
                          <m:ctrlPr>
                            <a:rPr lang="cs-CZ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340768"/>
                <a:ext cx="6264696" cy="5786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2123728" y="2060848"/>
                <a:ext cx="5760640" cy="594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/>
                        </a:rPr>
                        <m:t>2</m:t>
                      </m:r>
                      <m:r>
                        <a:rPr lang="cs-CZ" sz="2800" i="1" smtClean="0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  <m:r>
                            <a:rPr lang="cs-CZ" sz="28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𝑓</m:t>
                      </m:r>
                      <m:acc>
                        <m:accPr>
                          <m:chr m:val="̅"/>
                          <m:ctrlPr>
                            <a:rPr lang="cs-CZ" sz="2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060848"/>
                <a:ext cx="5760640" cy="5946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/>
              <p:cNvSpPr/>
              <p:nvPr/>
            </p:nvSpPr>
            <p:spPr>
              <a:xfrm>
                <a:off x="2123728" y="2780928"/>
                <a:ext cx="5040560" cy="594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  <m:r>
                            <a:rPr lang="cs-CZ" sz="28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</a:rPr>
                        <m:t>h𝑓</m:t>
                      </m:r>
                      <m:acc>
                        <m:accPr>
                          <m:chr m:val="̅"/>
                          <m:ctrlPr>
                            <a:rPr lang="cs-CZ" sz="2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800" i="1">
                              <a:latin typeface="Cambria Math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0" name="Obdélní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780928"/>
                <a:ext cx="5040560" cy="5946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/>
              <p:cNvSpPr/>
              <p:nvPr/>
            </p:nvSpPr>
            <p:spPr>
              <a:xfrm>
                <a:off x="2123728" y="3501008"/>
                <a:ext cx="4248472" cy="1067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1" name="Obdélní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501008"/>
                <a:ext cx="4248472" cy="10679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/>
              <p:cNvSpPr/>
              <p:nvPr/>
            </p:nvSpPr>
            <p:spPr>
              <a:xfrm>
                <a:off x="7276492" y="3619918"/>
                <a:ext cx="1215752" cy="83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𝑓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2" name="Obdélní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492" y="3619918"/>
                <a:ext cx="1215752" cy="8300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délník 22"/>
              <p:cNvSpPr/>
              <p:nvPr/>
            </p:nvSpPr>
            <p:spPr>
              <a:xfrm>
                <a:off x="2123728" y="4585319"/>
                <a:ext cx="6264696" cy="1507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</m:den>
                          </m:f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</m:acc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den>
                          </m:f>
                          <m:r>
                            <a:rPr lang="cs-CZ" sz="2800" b="0" i="1" smtClean="0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cs-CZ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</m:acc>
                            </m:den>
                          </m:f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3" name="Obdélní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585319"/>
                <a:ext cx="6264696" cy="15079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09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Comptonův</a:t>
            </a:r>
            <a:r>
              <a:rPr lang="cs-CZ" dirty="0" smtClean="0"/>
              <a:t> jev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délník 22"/>
              <p:cNvSpPr/>
              <p:nvPr/>
            </p:nvSpPr>
            <p:spPr>
              <a:xfrm>
                <a:off x="1763688" y="1124744"/>
                <a:ext cx="4176464" cy="1507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</m:den>
                          </m:f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</m:acc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den>
                          </m:f>
                          <m:r>
                            <a:rPr lang="cs-CZ" sz="2800" b="0" i="1" smtClean="0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cs-CZ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</m:acc>
                            </m:den>
                          </m:f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3" name="Obdélní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124744"/>
                <a:ext cx="4176464" cy="15079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4139952" y="2544156"/>
                <a:ext cx="4680520" cy="1748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̅"/>
                                  <m:ctrlPr>
                                    <a:rPr lang="cs-CZ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</m:acc>
                              <m:r>
                                <a:rPr lang="cs-CZ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  <m:acc>
                                <m:accPr>
                                  <m:chr m:val="̅"/>
                                  <m:ctrlPr>
                                    <a:rPr lang="cs-CZ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</m:acc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  <m:acc>
                                <m:accPr>
                                  <m:chr m:val="̅"/>
                                  <m:ctrlPr>
                                    <a:rPr lang="cs-CZ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</m:acc>
                            </m:den>
                          </m:f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544156"/>
                <a:ext cx="4680520" cy="17489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1763688" y="4221088"/>
                <a:ext cx="4536504" cy="1041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i="1">
                              <a:latin typeface="Cambria Math"/>
                            </a:rPr>
                            <m:t>𝑐</m:t>
                          </m:r>
                          <m:r>
                            <a:rPr lang="cs-CZ" sz="28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e>
                          </m:acc>
                          <m:r>
                            <a:rPr lang="cs-CZ" sz="28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  <m:r>
                            <a:rPr lang="cs-CZ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221088"/>
                <a:ext cx="4536504" cy="1041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3923928" y="5517232"/>
                <a:ext cx="4896544" cy="98353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</m:e>
                      </m:acc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517232"/>
                <a:ext cx="4896544" cy="9835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6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Konec 3. cvičení</a:t>
            </a:r>
            <a:endParaRPr lang="cs-CZ" sz="48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763688" y="5157192"/>
            <a:ext cx="7344816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z="4800" dirty="0" smtClean="0"/>
              <a:t>Na e-</a:t>
            </a:r>
            <a:r>
              <a:rPr lang="cs-CZ" sz="4800" dirty="0" err="1" smtClean="0"/>
              <a:t>learningu</a:t>
            </a:r>
            <a:r>
              <a:rPr lang="cs-CZ" sz="4800" dirty="0" smtClean="0"/>
              <a:t> </a:t>
            </a:r>
          </a:p>
          <a:p>
            <a:r>
              <a:rPr lang="cs-CZ" sz="4800" dirty="0" smtClean="0"/>
              <a:t>bude cvičení</a:t>
            </a:r>
            <a:endParaRPr lang="cs-CZ" sz="48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628800"/>
            <a:ext cx="6153150" cy="3105150"/>
          </a:xfrm>
        </p:spPr>
      </p:pic>
    </p:spTree>
    <p:extLst>
      <p:ext uri="{BB962C8B-B14F-4D97-AF65-F5344CB8AC3E}">
        <p14:creationId xmlns:p14="http://schemas.microsoft.com/office/powerpoint/2010/main" val="25248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1.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26" name="Zástupný symbol pro obsah 2"/>
          <p:cNvSpPr txBox="1">
            <a:spLocks/>
          </p:cNvSpPr>
          <p:nvPr/>
        </p:nvSpPr>
        <p:spPr>
          <a:xfrm>
            <a:off x="1907704" y="2348880"/>
            <a:ext cx="7020780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Interagují společně kvarky a žádný není antičásticí, takže nejpravděpodobněji vznikne baryon. (částice tvořena 3 kvarky)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Jeho elektrický náboj bude 0 (2/3-1/3-1/3), takže se jedná o neutron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Zástupný symbol pro obsah 2"/>
          <p:cNvSpPr txBox="1">
            <a:spLocks/>
          </p:cNvSpPr>
          <p:nvPr/>
        </p:nvSpPr>
        <p:spPr>
          <a:xfrm>
            <a:off x="1907704" y="1844824"/>
            <a:ext cx="4392488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Interakci kvarků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u,d,d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1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1.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26" name="Zástupný symbol pro obsah 2"/>
          <p:cNvSpPr txBox="1">
            <a:spLocks/>
          </p:cNvSpPr>
          <p:nvPr/>
        </p:nvSpPr>
        <p:spPr>
          <a:xfrm>
            <a:off x="1907704" y="2348880"/>
            <a:ext cx="7020780" cy="40324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Interagují společně leptony. Jedná se o částici a antičástici téhož leptonu, takže nejpravděpodobněji dojde k anihilaci.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anihilaci se hmota částice i antičástice přemění na energii 2 kvant fotonů o odpovídající energii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1844824"/>
            <a:ext cx="5616624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2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Interakci elektronu a pozitronu?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1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částice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720080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Jaké částice mohou vzniknout při: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12360" y="220021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Řešení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132856"/>
            <a:ext cx="4392488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Interakci kvarků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u,d,d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636912"/>
            <a:ext cx="5616624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2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Interakci elektronu a pozitronu?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1907704" y="3140968"/>
                <a:ext cx="42484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71550" lvl="1" indent="-514350">
                  <a:buFont typeface="+mj-lt"/>
                  <a:buAutoNum type="alphaLcParenR" startAt="3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Interakci kvarků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140968"/>
                <a:ext cx="4248472" cy="504056"/>
              </a:xfrm>
              <a:prstGeom prst="rect">
                <a:avLst/>
              </a:prstGeom>
              <a:blipFill rotWithShape="1">
                <a:blip r:embed="rId3"/>
                <a:stretch>
                  <a:fillRect t="-18072" b="-301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3717032"/>
            <a:ext cx="4752528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4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Interakci kvarků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u,u,d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4221088"/>
            <a:ext cx="6048672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5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Interakci neutronu a antineutronu?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4725144"/>
            <a:ext cx="7010400" cy="8733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6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Interakci dvou fotonů každý o energiích 511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812360" y="270427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Řešení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809273" y="320833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Řešení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812360" y="378439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6" action="ppaction://hlinksldjump"/>
              </a:rPr>
              <a:t>Řešení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809273" y="428845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7" action="ppaction://hlinksldjump"/>
              </a:rPr>
              <a:t>Řešení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809273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8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8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1.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26" name="Zástupný symbol pro obsah 2"/>
          <p:cNvSpPr txBox="1">
            <a:spLocks/>
          </p:cNvSpPr>
          <p:nvPr/>
        </p:nvSpPr>
        <p:spPr>
          <a:xfrm>
            <a:off x="1907704" y="2348880"/>
            <a:ext cx="7020780" cy="40324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Interagují společně kvarky. Jedná se o kvark a antikvark, ale jiné vůně.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Může dojít k anihilaci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větší pravděpodobností ovšem dojde ke vzniku mezonu. (částice tvořené kvarkem a antikvarkem)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tomto případě by se jednalo o mezon K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1907704" y="1844824"/>
                <a:ext cx="42484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71550" lvl="1" indent="-514350">
                  <a:buFont typeface="+mj-lt"/>
                  <a:buAutoNum type="alphaLcParenR" startAt="3"/>
                </a:pPr>
                <a:r>
                  <a:rPr lang="cs-CZ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Interakci kvarků </a:t>
                </a:r>
                <a14:m>
                  <m:oMath xmlns:m="http://schemas.openxmlformats.org/officeDocument/2006/math">
                    <m:r>
                      <a:rPr lang="cs-CZ" sz="2600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cs-CZ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cs-CZ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cs-CZ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844824"/>
                <a:ext cx="4248472" cy="504056"/>
              </a:xfrm>
              <a:prstGeom prst="rect">
                <a:avLst/>
              </a:prstGeom>
              <a:blipFill rotWithShape="1">
                <a:blip r:embed="rId3"/>
                <a:stretch>
                  <a:fillRect t="-8537" b="-304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94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1.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26" name="Zástupný symbol pro obsah 2"/>
          <p:cNvSpPr txBox="1">
            <a:spLocks/>
          </p:cNvSpPr>
          <p:nvPr/>
        </p:nvSpPr>
        <p:spPr>
          <a:xfrm>
            <a:off x="1907704" y="2348880"/>
            <a:ext cx="7020780" cy="40324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Interagují společně kvarky. Ani jeden není antičástice, takže s největší pravděpodobností dojde ke vzniku baryonu.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El. Náboj bude +1e (2/3+2/3-1/3)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Bude se jednat o proton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1844824"/>
            <a:ext cx="4752528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4"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Interakci kvarků </a:t>
            </a:r>
            <a:r>
              <a:rPr lang="cs-CZ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u,u,d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0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1.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ástupný symbol pro obsah 2"/>
              <p:cNvSpPr txBox="1">
                <a:spLocks/>
              </p:cNvSpPr>
              <p:nvPr/>
            </p:nvSpPr>
            <p:spPr>
              <a:xfrm>
                <a:off x="1907704" y="2348880"/>
                <a:ext cx="7020780" cy="40324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Interagují společně baryon (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𝑢𝑑𝑑</m:t>
                    </m:r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antibaryon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𝑢𝑑𝑑</m:t>
                        </m:r>
                      </m:e>
                    </m:acc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Teoreticky by mohly vzniknout 3 mezony (máme 3 kvarky a 3 antikvarky)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Také může dojít k anihilaci a uvolnění 2 fotonů o energii rovné hmotnosti neutronu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348880"/>
                <a:ext cx="7020780" cy="4032448"/>
              </a:xfrm>
              <a:prstGeom prst="rect">
                <a:avLst/>
              </a:prstGeom>
              <a:blipFill rotWithShape="1">
                <a:blip r:embed="rId3"/>
                <a:stretch>
                  <a:fillRect t="-1511" r="-19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1844824"/>
            <a:ext cx="6048672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5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Interakci neutronu a antineutronu?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2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1.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ástupný symbol pro obsah 2"/>
          <p:cNvSpPr txBox="1">
            <a:spLocks/>
          </p:cNvSpPr>
          <p:nvPr/>
        </p:nvSpPr>
        <p:spPr>
          <a:xfrm>
            <a:off x="1907704" y="2348880"/>
            <a:ext cx="7020780" cy="43518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Interagují společně 2 fotony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Může dojít k procesu opačném anihilaci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Fotony mohou zaniknout a vytvoří se částice a její antičástice jejichž energie a hmotnost budou rovny energii původních fotonů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 má klidovou hmotnost 511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proto může vzniknout elektron pozitronový pár o 0 rychlosti. (veškerá E fotonů = hmotnost částic)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1844824"/>
            <a:ext cx="7010400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6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Interakci dvou fotonů o energii 511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532440" y="65160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2.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619672" y="3284984"/>
                <a:ext cx="16991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m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284984"/>
                <a:ext cx="169911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ástupný symbol pro obsah 2"/>
          <p:cNvSpPr txBox="1">
            <a:spLocks/>
          </p:cNvSpPr>
          <p:nvPr/>
        </p:nvSpPr>
        <p:spPr>
          <a:xfrm>
            <a:off x="1907704" y="1772816"/>
            <a:ext cx="6480720" cy="14401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Jakou hmotnost bude mít pilot stíhačky, který má klidovou hmotnost 80 kg a letí rychlostí 1000 m.s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512432" y="3068960"/>
                <a:ext cx="2211696" cy="1437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432" y="3068960"/>
                <a:ext cx="2211696" cy="14377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690601" y="3068959"/>
                <a:ext cx="2809744" cy="1437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6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9.10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16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601" y="3068959"/>
                <a:ext cx="2809744" cy="14377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691680" y="4777988"/>
                <a:ext cx="41245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=0,999999999994444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777988"/>
                <a:ext cx="412459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619672" y="5354052"/>
                <a:ext cx="45902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m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80,0000000004444</m:t>
                      </m:r>
                      <m:r>
                        <a:rPr lang="cs-CZ" sz="2800" b="0" i="1" smtClean="0">
                          <a:latin typeface="Cambria Math"/>
                        </a:rPr>
                        <m:t> </m:t>
                      </m:r>
                      <m:r>
                        <a:rPr lang="cs-CZ" sz="28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354052"/>
                <a:ext cx="459023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78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2.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720753" y="3284984"/>
                <a:ext cx="16991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m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753" y="3284984"/>
                <a:ext cx="169911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512432" y="3068960"/>
                <a:ext cx="2211696" cy="1437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432" y="3068960"/>
                <a:ext cx="2211696" cy="14377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690601" y="3068959"/>
                <a:ext cx="2985176" cy="1437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0,25</m:t>
                                  </m:r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601" y="3068959"/>
                <a:ext cx="2985176" cy="14377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 txBox="1">
                <a:spLocks/>
              </p:cNvSpPr>
              <p:nvPr/>
            </p:nvSpPr>
            <p:spPr>
              <a:xfrm>
                <a:off x="1907704" y="1772816"/>
                <a:ext cx="7056784" cy="14401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71550" lvl="1" indent="-514350">
                  <a:buFont typeface="+mj-lt"/>
                  <a:buAutoNum type="alphaLcParenR" startAt="2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Jakou hmotnost bude mít elektron o rychlosti 0,5c a 0,9c a klidové hmotnosti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9,1093.10</m:t>
                        </m:r>
                      </m:e>
                      <m:sup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−31</m:t>
                        </m:r>
                      </m:sup>
                    </m:sSup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𝑘𝑔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772816"/>
                <a:ext cx="7056784" cy="1440160"/>
              </a:xfrm>
              <a:prstGeom prst="rect">
                <a:avLst/>
              </a:prstGeom>
              <a:blipFill rotWithShape="1">
                <a:blip r:embed="rId6"/>
                <a:stretch>
                  <a:fillRect t="-4237" r="-12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714540" y="4365104"/>
                <a:ext cx="21373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=1,1547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40" y="4365104"/>
                <a:ext cx="213738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691280" y="4511579"/>
                <a:ext cx="3093539" cy="1437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0,81</m:t>
                                  </m:r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280" y="4511579"/>
                <a:ext cx="3093539" cy="143770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706268" y="4869160"/>
                <a:ext cx="21456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=2,2941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268" y="4869160"/>
                <a:ext cx="214565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1619672" y="5570076"/>
                <a:ext cx="38631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1" smtClean="0"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10,5185.10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−31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570076"/>
                <a:ext cx="386310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1619672" y="6021288"/>
                <a:ext cx="38713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1" smtClean="0"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20,8976.10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−31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6021288"/>
                <a:ext cx="3871381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6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2.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1979712" y="3680356"/>
                <a:ext cx="4824536" cy="1437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0,49</m:t>
                                  </m:r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=1,40028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680356"/>
                <a:ext cx="4824536" cy="14377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ástupný symbol pro obsah 2"/>
          <p:cNvSpPr txBox="1">
            <a:spLocks/>
          </p:cNvSpPr>
          <p:nvPr/>
        </p:nvSpPr>
        <p:spPr>
          <a:xfrm>
            <a:off x="1907704" y="1772816"/>
            <a:ext cx="7128792" cy="19075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3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dlouho by trvala cesta vesmírnou lodí (0,7c) ze Země na Slunce (1,5.10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m) pro pozorovatele ze Země a jak dlouho pro pilota?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7020272" y="3680356"/>
                <a:ext cx="1584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3680356"/>
                <a:ext cx="158417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6901341" y="4149080"/>
                <a:ext cx="1415075" cy="830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341" y="4149080"/>
                <a:ext cx="1415075" cy="8302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1907704" y="5090423"/>
                <a:ext cx="4104455" cy="100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1,5.10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2,1.10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=714,28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090423"/>
                <a:ext cx="4104455" cy="10016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6300192" y="5373216"/>
                <a:ext cx="25202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=1000,015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373216"/>
                <a:ext cx="252028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3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3.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1772816"/>
            <a:ext cx="7020780" cy="10174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Jakou vlnovou délku má elektromagnetické vlnění o frekvenci 50 MHz?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995715" y="2808548"/>
                <a:ext cx="1116075" cy="906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715" y="2808548"/>
                <a:ext cx="1116075" cy="9064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995715" y="3717032"/>
                <a:ext cx="1116075" cy="905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715" y="3717032"/>
                <a:ext cx="1116075" cy="9056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699792" y="4635133"/>
                <a:ext cx="3600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3.10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50.10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=6 </m:t>
                      </m:r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635133"/>
                <a:ext cx="3600400" cy="9541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07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3.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995715" y="2808548"/>
                <a:ext cx="16224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sz="2800" b="0" i="1" smtClean="0">
                          <a:latin typeface="Cambria Math"/>
                        </a:rPr>
                        <m:t>=2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715" y="2808548"/>
                <a:ext cx="162249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095885" y="3243447"/>
                <a:ext cx="1116075" cy="905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885" y="3243447"/>
                <a:ext cx="1116075" cy="9056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ástupný symbol pro obsah 2"/>
          <p:cNvSpPr txBox="1">
            <a:spLocks/>
          </p:cNvSpPr>
          <p:nvPr/>
        </p:nvSpPr>
        <p:spPr>
          <a:xfrm>
            <a:off x="1907704" y="1916832"/>
            <a:ext cx="6912768" cy="9361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2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Jakou úhlovou rychlost má světlo o vlnové délce 400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4678266" y="3243447"/>
                <a:ext cx="1117870" cy="83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𝑓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266" y="3243447"/>
                <a:ext cx="1117870" cy="8300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995715" y="4076332"/>
                <a:ext cx="159133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715" y="4076332"/>
                <a:ext cx="1591333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2995715" y="4903479"/>
                <a:ext cx="4959242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3.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400.10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−9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4,71.10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15</m:t>
                          </m:r>
                        </m:sup>
                      </m:s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715" y="4903479"/>
                <a:ext cx="4959242" cy="9569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7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3.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972535" y="3303628"/>
                <a:ext cx="116243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𝑓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535" y="3303628"/>
                <a:ext cx="1162433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1907704" y="1782108"/>
            <a:ext cx="6912768" cy="15028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3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Jakou vlnovou délku a frekvenci má vlnění, které se pohybuje rychlostí 330 m.s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periodou 50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561695" y="3250116"/>
                <a:ext cx="3905108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𝑓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50.10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−9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2.10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𝐻𝑧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695" y="3250116"/>
                <a:ext cx="3905108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2995715" y="4187377"/>
                <a:ext cx="1116075" cy="906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715" y="4187377"/>
                <a:ext cx="1116075" cy="9064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2987824" y="5114821"/>
                <a:ext cx="581870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330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1,65.10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−5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 </m:t>
                      </m:r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  <m:r>
                        <a:rPr lang="cs-CZ" sz="2800" b="0" i="1" smtClean="0">
                          <a:latin typeface="Cambria Math"/>
                        </a:rPr>
                        <m:t>=16,5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114821"/>
                <a:ext cx="5818709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35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Relativita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720080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Vypočtěte: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100392" y="29876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Řešení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132856"/>
            <a:ext cx="6480720" cy="14401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Jakou hmotnost bude mít pilot stíhačky, který má klidovou hmotnost 80 kg a letí rychlostí 1000 m.s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907704" y="3429000"/>
                <a:ext cx="7056784" cy="14401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71550" lvl="1" indent="-514350">
                  <a:buFont typeface="+mj-lt"/>
                  <a:buAutoNum type="alphaLcParenR" startAt="2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Jakou hmotnost bude mít elektron o rychlosti 0,5c a 0,9c a klidové hmotnosti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9,1093.10</m:t>
                        </m:r>
                      </m:e>
                      <m:sup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−31</m:t>
                        </m:r>
                      </m:sup>
                    </m:sSup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𝑘𝑔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429000"/>
                <a:ext cx="7056784" cy="1440160"/>
              </a:xfrm>
              <a:prstGeom prst="rect">
                <a:avLst/>
              </a:prstGeom>
              <a:blipFill rotWithShape="1">
                <a:blip r:embed="rId3"/>
                <a:stretch>
                  <a:fillRect t="-4237" r="-12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4950460"/>
            <a:ext cx="7128792" cy="19075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3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dlouho by trvala cesta vesmírnou lodí (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0,7c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ze Země na Slunce (1,5.10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m) pro pozorovatele ze Země a jak dlouho pro pilota?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100392" y="46438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Řešení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100392" y="6444044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48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3.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483768" y="3303628"/>
                <a:ext cx="1116075" cy="906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303628"/>
                <a:ext cx="1116075" cy="9064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1772816"/>
            <a:ext cx="7056784" cy="14401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4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Vlnění o kruhové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rekvenci 3.10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šíří rychlostí 2.10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Jaká je jeho vlnová délka?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995936" y="3429000"/>
                <a:ext cx="16224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sz="2800" b="0" i="1" smtClean="0">
                          <a:latin typeface="Cambria Math"/>
                        </a:rPr>
                        <m:t>=2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429000"/>
                <a:ext cx="162249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012160" y="3246780"/>
                <a:ext cx="1361014" cy="830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246780"/>
                <a:ext cx="1361014" cy="8302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483768" y="4322733"/>
                <a:ext cx="2449260" cy="1177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f>
                            <m:f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322733"/>
                <a:ext cx="2449260" cy="11778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2483768" y="5490252"/>
                <a:ext cx="6555769" cy="963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3.10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4,186.10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=41,86 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  <a:ea typeface="Cambria Math"/>
                        </a:rPr>
                        <m:t>μ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490252"/>
                <a:ext cx="6555769" cy="9630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38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3.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411760" y="3606696"/>
                <a:ext cx="31683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𝑦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606696"/>
                <a:ext cx="316835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1907704" y="1844824"/>
            <a:ext cx="6912768" cy="1728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5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Pružina kmitá s frekvencí 0,25 Hz. Její fázový posun je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rad a amplituda výchylky je 20 cm. Určete okamžitou výchylku po 4s od začátku pozorování.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ovéPole 15"/>
              <p:cNvSpPr txBox="1"/>
              <p:nvPr/>
            </p:nvSpPr>
            <p:spPr>
              <a:xfrm>
                <a:off x="2411760" y="4005064"/>
                <a:ext cx="388843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𝑦</m:t>
                      </m:r>
                      <m:r>
                        <a:rPr lang="cs-CZ" sz="2800" b="0" i="1" smtClean="0">
                          <a:latin typeface="Cambria Math"/>
                        </a:rPr>
                        <m:t>=0,2</m:t>
                      </m:r>
                      <m:func>
                        <m:func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π</m:t>
                          </m:r>
                          <m:f>
                            <m:f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800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005064"/>
                <a:ext cx="3888432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ovéPole 16"/>
              <p:cNvSpPr txBox="1"/>
              <p:nvPr/>
            </p:nvSpPr>
            <p:spPr>
              <a:xfrm>
                <a:off x="2411760" y="4941168"/>
                <a:ext cx="3744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𝑦</m:t>
                      </m:r>
                      <m:r>
                        <a:rPr lang="cs-CZ" sz="2800" b="0" i="1" smtClean="0">
                          <a:latin typeface="Cambria Math"/>
                        </a:rPr>
                        <m:t>=0,2</m:t>
                      </m:r>
                      <m:func>
                        <m:func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941168"/>
                <a:ext cx="374441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ovéPole 17"/>
              <p:cNvSpPr txBox="1"/>
              <p:nvPr/>
            </p:nvSpPr>
            <p:spPr>
              <a:xfrm>
                <a:off x="2411760" y="5517232"/>
                <a:ext cx="3096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𝑦</m:t>
                      </m:r>
                      <m:r>
                        <a:rPr lang="cs-CZ" sz="2800" b="0" i="1" smtClean="0">
                          <a:latin typeface="Cambria Math"/>
                        </a:rPr>
                        <m:t>=0,2 (0)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517232"/>
                <a:ext cx="309634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ovéPole 18"/>
              <p:cNvSpPr txBox="1"/>
              <p:nvPr/>
            </p:nvSpPr>
            <p:spPr>
              <a:xfrm>
                <a:off x="2411760" y="6074132"/>
                <a:ext cx="24482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𝑦</m:t>
                      </m:r>
                      <m:r>
                        <a:rPr lang="cs-CZ" sz="2800" b="0" i="1" smtClean="0">
                          <a:latin typeface="Cambria Math"/>
                        </a:rPr>
                        <m:t>=0 </m:t>
                      </m:r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6074132"/>
                <a:ext cx="244827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68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3.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411760" y="3140968"/>
                <a:ext cx="31683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𝑦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140968"/>
                <a:ext cx="316835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ástupný symbol pro obsah 2"/>
          <p:cNvSpPr txBox="1">
            <a:spLocks/>
          </p:cNvSpPr>
          <p:nvPr/>
        </p:nvSpPr>
        <p:spPr>
          <a:xfrm>
            <a:off x="1916586" y="1772816"/>
            <a:ext cx="6912768" cy="15028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6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Jaká je frekvence pružiny, pokud fázový posuv je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 rad, amplituda je 50 cm a okamžitá výchylka po 3s je -25 cm?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123728" y="3625860"/>
                <a:ext cx="3024336" cy="903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625860"/>
                <a:ext cx="3024336" cy="9037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588994" y="3645024"/>
                <a:ext cx="3231478" cy="903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arcsin</m:t>
                          </m:r>
                        </m:fName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994" y="3645024"/>
                <a:ext cx="3231478" cy="9037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619672" y="4797152"/>
                <a:ext cx="3672408" cy="903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cs-CZ" sz="2800" b="0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arcsin</m:t>
                          </m:r>
                        </m:fName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) −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797152"/>
                <a:ext cx="3672408" cy="9037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5364088" y="4581128"/>
                <a:ext cx="3744416" cy="1189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cs-CZ" sz="280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arcsin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i="1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8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cs-CZ" sz="28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cs-CZ" sz="2800" i="1">
                              <a:latin typeface="Cambria Math"/>
                            </a:rPr>
                            <m:t>) −</m:t>
                          </m:r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=2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581128"/>
                <a:ext cx="3744416" cy="11892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1691680" y="5661248"/>
                <a:ext cx="3744416" cy="1189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cs-CZ" sz="280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</a:rPr>
                                <m:t>arcsin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i="1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8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cs-CZ" sz="28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cs-CZ" sz="2800" i="1">
                              <a:latin typeface="Cambria Math"/>
                            </a:rPr>
                            <m:t>) −</m:t>
                          </m:r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661248"/>
                <a:ext cx="3744416" cy="11892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5364088" y="6165304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=0,055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𝐻𝑧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6165304"/>
                <a:ext cx="26642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3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3.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932789" y="4581128"/>
                <a:ext cx="6887683" cy="103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𝑚𝑣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6,626.10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−34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9,1207.10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−31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0,15.10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789" y="4581128"/>
                <a:ext cx="6887683" cy="10300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ástupný symbol pro obsah 2"/>
              <p:cNvSpPr txBox="1">
                <a:spLocks/>
              </p:cNvSpPr>
              <p:nvPr/>
            </p:nvSpPr>
            <p:spPr>
              <a:xfrm>
                <a:off x="1907704" y="1772816"/>
                <a:ext cx="7128792" cy="100811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71550" lvl="1" indent="-514350">
                  <a:buFont typeface="+mj-lt"/>
                  <a:buAutoNum type="alphaLcParenR" startAt="7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Jakou vlnovou délku má elektron o rychlosti 0,05c?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9,1093.10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−31</m:t>
                        </m:r>
                      </m:sup>
                    </m:sSup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𝑘𝑔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772816"/>
                <a:ext cx="7128792" cy="1008112"/>
              </a:xfrm>
              <a:prstGeom prst="rect">
                <a:avLst/>
              </a:prstGeom>
              <a:blipFill rotWithShape="1">
                <a:blip r:embed="rId4"/>
                <a:stretch>
                  <a:fillRect t="-6061" b="-109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ástupný symbol pro obsah 2"/>
          <p:cNvSpPr txBox="1">
            <a:spLocks/>
          </p:cNvSpPr>
          <p:nvPr/>
        </p:nvSpPr>
        <p:spPr>
          <a:xfrm>
            <a:off x="2411760" y="2636912"/>
            <a:ext cx="5040560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/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potřeba uvažovat relativitu?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763688" y="3119759"/>
                <a:ext cx="3771032" cy="957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0,9975</m:t>
                              </m:r>
                            </m:e>
                          </m:rad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=1,00125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119759"/>
                <a:ext cx="3771032" cy="9573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580112" y="3316922"/>
                <a:ext cx="33790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9,1207.10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−31</m:t>
                          </m:r>
                        </m:sup>
                      </m:sSup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316922"/>
                <a:ext cx="3379067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ástupný symbol pro obsah 2"/>
          <p:cNvSpPr txBox="1">
            <a:spLocks/>
          </p:cNvSpPr>
          <p:nvPr/>
        </p:nvSpPr>
        <p:spPr>
          <a:xfrm>
            <a:off x="2411760" y="4077072"/>
            <a:ext cx="6480720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/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Záleželo by na okolnostech, ale teď ano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932789" y="5714092"/>
                <a:ext cx="68876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4,843.10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−11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  <m:r>
                        <a:rPr lang="cs-CZ" sz="2800" b="0" i="1" smtClean="0">
                          <a:latin typeface="Cambria Math"/>
                        </a:rPr>
                        <m:t>=484,3 </m:t>
                      </m:r>
                      <m:r>
                        <a:rPr lang="cs-CZ" sz="2800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789" y="5714092"/>
                <a:ext cx="688768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8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5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4" grpId="0"/>
      <p:bldP spid="17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3.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979712" y="3284984"/>
                <a:ext cx="1257780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𝑚𝑣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284984"/>
                <a:ext cx="1257780" cy="7937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4883840" y="3510655"/>
                <a:ext cx="12723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840" y="3510655"/>
                <a:ext cx="1272336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1772816"/>
            <a:ext cx="6912768" cy="15121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8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Částice o vlnové délce 10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 rychlost 0,6c. Jakou musí mít hmotnost? Jaká bude jeho klidová hmotnost?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3458236" y="3284984"/>
                <a:ext cx="1253998" cy="851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36" y="3284984"/>
                <a:ext cx="1253998" cy="8514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907704" y="4149080"/>
                <a:ext cx="5184576" cy="872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6,626.10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−34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0,6.10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sup>
                          </m:s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−11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11,043.10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−31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149080"/>
                <a:ext cx="5184576" cy="8725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6228184" y="3140968"/>
                <a:ext cx="2664298" cy="100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den>
                      </m:f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cs-CZ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140968"/>
                <a:ext cx="2664298" cy="10016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1619672" y="4941168"/>
                <a:ext cx="6840760" cy="118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0,36</m:t>
                              </m:r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rad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0,8.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8,8344.10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−31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941168"/>
                <a:ext cx="6840760" cy="11835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9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64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3" grpId="0"/>
      <p:bldP spid="14" grpId="0"/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3.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785577" y="3212976"/>
                <a:ext cx="1542795" cy="856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577" y="3212976"/>
                <a:ext cx="1542795" cy="8563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ástupný symbol pro obsah 2"/>
              <p:cNvSpPr txBox="1">
                <a:spLocks/>
              </p:cNvSpPr>
              <p:nvPr/>
            </p:nvSpPr>
            <p:spPr>
              <a:xfrm>
                <a:off x="1916586" y="1782108"/>
                <a:ext cx="6912768" cy="15028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71550" lvl="1" indent="-514350">
                  <a:buFont typeface="+mj-lt"/>
                  <a:buAutoNum type="alphaLcParenR" startAt="9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Jakou musí mít rychlost proton, aby měl vlnovou délku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1,672.10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−27</m:t>
                          </m:r>
                        </m:sup>
                      </m:sSup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𝑘𝑔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86" y="1782108"/>
                <a:ext cx="6912768" cy="1502876"/>
              </a:xfrm>
              <a:prstGeom prst="rect">
                <a:avLst/>
              </a:prstGeom>
              <a:blipFill rotWithShape="1">
                <a:blip r:embed="rId4"/>
                <a:stretch>
                  <a:fillRect t="-4049" r="-27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635896" y="3068960"/>
                <a:ext cx="2550377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068960"/>
                <a:ext cx="2550377" cy="11835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ástupný symbol pro obsah 2"/>
          <p:cNvSpPr txBox="1">
            <a:spLocks/>
          </p:cNvSpPr>
          <p:nvPr/>
        </p:nvSpPr>
        <p:spPr>
          <a:xfrm>
            <a:off x="6228184" y="3582308"/>
            <a:ext cx="1926950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umocnit na 2.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3250702" y="4077072"/>
                <a:ext cx="2977482" cy="929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702" y="4077072"/>
                <a:ext cx="2977482" cy="9296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ástupný symbol pro obsah 2"/>
          <p:cNvSpPr txBox="1">
            <a:spLocks/>
          </p:cNvSpPr>
          <p:nvPr/>
        </p:nvSpPr>
        <p:spPr>
          <a:xfrm>
            <a:off x="6245450" y="4374396"/>
            <a:ext cx="1926950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roznásobit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3275856" y="4941168"/>
                <a:ext cx="3107710" cy="9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941168"/>
                <a:ext cx="3107710" cy="9244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ástupný symbol pro obsah 2"/>
          <p:cNvSpPr txBox="1">
            <a:spLocks/>
          </p:cNvSpPr>
          <p:nvPr/>
        </p:nvSpPr>
        <p:spPr>
          <a:xfrm>
            <a:off x="6245450" y="5229200"/>
            <a:ext cx="2719038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pokrátit a +druhý člen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3519879" y="5744876"/>
                <a:ext cx="2780313" cy="9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879" y="5744876"/>
                <a:ext cx="2780313" cy="92448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9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12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3.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ástupný symbol pro obsah 2"/>
              <p:cNvSpPr txBox="1">
                <a:spLocks/>
              </p:cNvSpPr>
              <p:nvPr/>
            </p:nvSpPr>
            <p:spPr>
              <a:xfrm>
                <a:off x="1916586" y="1782108"/>
                <a:ext cx="6912768" cy="15028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71550" lvl="1" indent="-514350">
                  <a:buFont typeface="+mj-lt"/>
                  <a:buAutoNum type="alphaLcParenR" startAt="9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Jakou musí mít rychlost proton, aby měl vlnovou délku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1,672.10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−27</m:t>
                          </m:r>
                        </m:sup>
                      </m:sSup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𝑘𝑔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86" y="1782108"/>
                <a:ext cx="6912768" cy="1502876"/>
              </a:xfrm>
              <a:prstGeom prst="rect">
                <a:avLst/>
              </a:prstGeom>
              <a:blipFill rotWithShape="1">
                <a:blip r:embed="rId2"/>
                <a:stretch>
                  <a:fillRect t="-4049" r="-27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ástupný symbol pro obsah 2"/>
          <p:cNvSpPr txBox="1">
            <a:spLocks/>
          </p:cNvSpPr>
          <p:nvPr/>
        </p:nvSpPr>
        <p:spPr>
          <a:xfrm>
            <a:off x="6228184" y="3582308"/>
            <a:ext cx="963475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× v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3468593" y="3284984"/>
                <a:ext cx="2780313" cy="9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593" y="3284984"/>
                <a:ext cx="2780313" cy="9244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059832" y="4077072"/>
                <a:ext cx="3184782" cy="929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077072"/>
                <a:ext cx="3184782" cy="9296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ástupný symbol pro obsah 2"/>
          <p:cNvSpPr txBox="1">
            <a:spLocks/>
          </p:cNvSpPr>
          <p:nvPr/>
        </p:nvSpPr>
        <p:spPr>
          <a:xfrm>
            <a:off x="6228184" y="4365104"/>
            <a:ext cx="1584176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÷ závorka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3059832" y="4947594"/>
                <a:ext cx="3650089" cy="924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λ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947594"/>
                <a:ext cx="3650089" cy="9244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2411760" y="5744876"/>
                <a:ext cx="5616624" cy="118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m:rPr>
                              <m:nor/>
                            </m:rPr>
                            <a:rPr lang="cs-CZ" sz="2400" dirty="0"/>
                            <m:t> </m:t>
                          </m:r>
                        </m:e>
                      </m:rad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=0,066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744876"/>
                <a:ext cx="5616624" cy="11835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435347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8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100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14" grpId="0"/>
      <p:bldP spid="17" grpId="0"/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5818658"/>
          </a:xfrm>
        </p:spPr>
        <p:txBody>
          <a:bodyPr/>
          <a:lstStyle/>
          <a:p>
            <a:r>
              <a:rPr lang="cs-CZ" dirty="0" smtClean="0"/>
              <a:t>Prezentace vznikla v rámci fondu rozvoje MU</a:t>
            </a:r>
            <a:br>
              <a:rPr lang="cs-CZ" dirty="0" smtClean="0"/>
            </a:br>
            <a:r>
              <a:rPr lang="cs-CZ" dirty="0" smtClean="0"/>
              <a:t>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1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Dualismus a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720080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Vypočtěte: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132856"/>
            <a:ext cx="7236296" cy="10081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Jakou vlnovou délku má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elmag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vlnění o frekvenci 50 MHz?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3140968"/>
            <a:ext cx="6912768" cy="13054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2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Jakou úhlovou rychlost (kruhovou frekvenci) má světlo o vlnové délce 400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4446404"/>
            <a:ext cx="6912768" cy="15028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3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Jakou vlnovou délku a frekvenci má vlnění, které se pohybuje rychlostí 330 m.s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periodou 50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100392" y="27716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Řešení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100392" y="39957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100392" y="53732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679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Dualismus a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720080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Vypočtěte: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132856"/>
            <a:ext cx="6921650" cy="14401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4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Vlnění o kruhové frekvenci 3.10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šíří rychlostí 2.10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Jaká je jeho vlnová délka?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3501008"/>
            <a:ext cx="6912768" cy="1728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5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Pružina kmitá s frekvencí 0,25 Hz. Její fázový posun je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rad a amplituda výchylky je 20 cm. Určete okamžitou výchylku po 4s od začátku pozorování.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16586" y="5085184"/>
            <a:ext cx="6912768" cy="15028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6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Jaká je frekvence pružiny, pokud fázový posuv je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 rad, amplituda je 50 cm a okamžitá výchylka po 3s je -25 cm?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316416" y="306569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Řešení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39330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316416" y="611483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3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Dualismus a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720080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Vypočtěte: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316416" y="306569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Řešení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2132856"/>
                <a:ext cx="7128792" cy="100811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71550" lvl="1" indent="-514350">
                  <a:buFont typeface="+mj-lt"/>
                  <a:buAutoNum type="alphaLcParenR" startAt="7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Jakou vlnovou délku má elektron o rychlosti 0,05c?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9,1093.10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−31</m:t>
                        </m:r>
                      </m:sup>
                    </m:sSup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𝑘𝑔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132856"/>
                <a:ext cx="7128792" cy="1008112"/>
              </a:xfrm>
              <a:prstGeom prst="rect">
                <a:avLst/>
              </a:prstGeom>
              <a:blipFill rotWithShape="1">
                <a:blip r:embed="rId3"/>
                <a:stretch>
                  <a:fillRect t="-6061" b="-109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3140968"/>
            <a:ext cx="6912768" cy="15121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 startAt="8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Částice o vlnové délce 10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 rychlost 0,6c. Jakou musí mít hmotnost? Jaká bude jeho klidová hmotnost?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1916586" y="4662428"/>
                <a:ext cx="6912768" cy="15028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71550" lvl="1" indent="-514350">
                  <a:buFont typeface="+mj-lt"/>
                  <a:buAutoNum type="alphaLcParenR" startAt="9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Jakou musí mít rychlost proton, aby měl vlnovou délku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1,672.10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−27</m:t>
                          </m:r>
                        </m:sup>
                      </m:sSup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𝑘𝑔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86" y="4662428"/>
                <a:ext cx="6912768" cy="1502876"/>
              </a:xfrm>
              <a:prstGeom prst="rect">
                <a:avLst/>
              </a:prstGeom>
              <a:blipFill rotWithShape="1">
                <a:blip r:embed="rId4"/>
                <a:stretch>
                  <a:fillRect t="-4065" r="-27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8316416" y="42838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Řešení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316416" y="60212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6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86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Neutrino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165618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roce 1931 Pauli vysvětlil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-rozpad pomocí částice, kterou se podařilo detekovat až o 25 let později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3573016"/>
            <a:ext cx="7010400" cy="10801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na to zákon zachování energie?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355976" y="3212976"/>
                <a:ext cx="1602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212976"/>
                <a:ext cx="160210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4077072"/>
            <a:ext cx="7010400" cy="16561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rozpadu se vždy uvolní stejná energie, podle hmotností mateřského a dceřiného jádra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5589240"/>
            <a:ext cx="7010400" cy="11521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Kinetická energie elektronu by měla být vždy stejná, ale není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Neutrino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2" y="1252906"/>
            <a:ext cx="8786138" cy="2680150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4221088"/>
            <a:ext cx="7010400" cy="16561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Část energie odnáší velmi lehká elektricky neutrální částice a proto je spektrum spojité a nikoli čárové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Comptonův</a:t>
            </a:r>
            <a:r>
              <a:rPr lang="cs-CZ" dirty="0" smtClean="0"/>
              <a:t> jev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1440160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Jedná se o rozptyl fotonu na elektronu ve vnějších vrstvách atomového obalu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42778"/>
            <a:ext cx="4896544" cy="406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8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fyzi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Motiv1fyzika</Template>
  <TotalTime>2198</TotalTime>
  <Words>3178</Words>
  <Application>Microsoft Office PowerPoint</Application>
  <PresentationFormat>Předvádění na obrazovce (4:3)</PresentationFormat>
  <Paragraphs>460</Paragraphs>
  <Slides>37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Motiv1fyzika</vt:lpstr>
      <vt:lpstr>Radiologická fyzika a  radiobiologie   3. cvičení</vt:lpstr>
      <vt:lpstr>Opakování částice</vt:lpstr>
      <vt:lpstr>Relativita</vt:lpstr>
      <vt:lpstr>Dualismus a vlnění</vt:lpstr>
      <vt:lpstr>Dualismus a vlnění</vt:lpstr>
      <vt:lpstr>Dualismus a vlnění</vt:lpstr>
      <vt:lpstr>Neutrino</vt:lpstr>
      <vt:lpstr>Neutrino</vt:lpstr>
      <vt:lpstr>Comptonův jev</vt:lpstr>
      <vt:lpstr>Comptonův jev</vt:lpstr>
      <vt:lpstr>Comptonův jev</vt:lpstr>
      <vt:lpstr>Comptonův jev</vt:lpstr>
      <vt:lpstr>Comptonův jev</vt:lpstr>
      <vt:lpstr>Comptonův jev</vt:lpstr>
      <vt:lpstr>Comptonův jev</vt:lpstr>
      <vt:lpstr>Comptonův jev</vt:lpstr>
      <vt:lpstr>Konec 3. cvičení</vt:lpstr>
      <vt:lpstr>Dodatky 1</vt:lpstr>
      <vt:lpstr>Dodatky 1</vt:lpstr>
      <vt:lpstr>Dodatky 1</vt:lpstr>
      <vt:lpstr>Dodatky 1</vt:lpstr>
      <vt:lpstr>Dodatky 1</vt:lpstr>
      <vt:lpstr>Dodatky 1</vt:lpstr>
      <vt:lpstr>Dodatky 2</vt:lpstr>
      <vt:lpstr>Dodatky 2</vt:lpstr>
      <vt:lpstr>Dodatky 2</vt:lpstr>
      <vt:lpstr>Dodatky 3</vt:lpstr>
      <vt:lpstr>Dodatky 3</vt:lpstr>
      <vt:lpstr>Dodatky 3</vt:lpstr>
      <vt:lpstr>Dodatky 3</vt:lpstr>
      <vt:lpstr>Dodatky 3</vt:lpstr>
      <vt:lpstr>Dodatky 3</vt:lpstr>
      <vt:lpstr>Dodatky 3</vt:lpstr>
      <vt:lpstr>Dodatky 3</vt:lpstr>
      <vt:lpstr>Dodatky 3</vt:lpstr>
      <vt:lpstr>Dodatky 3</vt:lpstr>
      <vt:lpstr>Prezentace vznikla v rámci fondu rozvoje MU 1515/2014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Radiologie 1. cvičení - nástřel</dc:title>
  <dc:creator>M</dc:creator>
  <cp:lastModifiedBy>M</cp:lastModifiedBy>
  <cp:revision>163</cp:revision>
  <dcterms:created xsi:type="dcterms:W3CDTF">2015-01-26T14:14:45Z</dcterms:created>
  <dcterms:modified xsi:type="dcterms:W3CDTF">2015-10-15T12:55:01Z</dcterms:modified>
</cp:coreProperties>
</file>