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03" r:id="rId2"/>
    <p:sldId id="381" r:id="rId3"/>
    <p:sldId id="382" r:id="rId4"/>
    <p:sldId id="395" r:id="rId5"/>
    <p:sldId id="396" r:id="rId6"/>
    <p:sldId id="391" r:id="rId7"/>
    <p:sldId id="398" r:id="rId8"/>
    <p:sldId id="397" r:id="rId9"/>
    <p:sldId id="392" r:id="rId10"/>
    <p:sldId id="393" r:id="rId11"/>
    <p:sldId id="394" r:id="rId12"/>
    <p:sldId id="368" r:id="rId13"/>
    <p:sldId id="369" r:id="rId14"/>
    <p:sldId id="370" r:id="rId15"/>
    <p:sldId id="371" r:id="rId16"/>
    <p:sldId id="399" r:id="rId17"/>
    <p:sldId id="372" r:id="rId18"/>
    <p:sldId id="373" r:id="rId19"/>
    <p:sldId id="400" r:id="rId20"/>
    <p:sldId id="383" r:id="rId21"/>
    <p:sldId id="384" r:id="rId22"/>
    <p:sldId id="389" r:id="rId23"/>
    <p:sldId id="390" r:id="rId24"/>
    <p:sldId id="374" r:id="rId25"/>
    <p:sldId id="402" r:id="rId26"/>
    <p:sldId id="404" r:id="rId2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616"/>
    <a:srgbClr val="FA0000"/>
    <a:srgbClr val="2CB074"/>
    <a:srgbClr val="D722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0" autoAdjust="0"/>
    <p:restoredTop sz="94622" autoAdjust="0"/>
  </p:normalViewPr>
  <p:slideViewPr>
    <p:cSldViewPr>
      <p:cViewPr>
        <p:scale>
          <a:sx n="70" d="100"/>
          <a:sy n="70" d="100"/>
        </p:scale>
        <p:origin x="-1050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8A1F-81DA-4DAD-8841-12B6C42DBC9B}" type="datetimeFigureOut">
              <a:rPr lang="cs-CZ" smtClean="0"/>
              <a:pPr/>
              <a:t>17. 1. 2016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68B9-1369-41EB-A4E2-0896F5F454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9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764704"/>
            <a:ext cx="6858000" cy="5112568"/>
          </a:xfrm>
        </p:spPr>
        <p:txBody>
          <a:bodyPr/>
          <a:lstStyle/>
          <a:p>
            <a:pPr algn="ctr"/>
            <a:r>
              <a:rPr lang="cs-CZ" dirty="0"/>
              <a:t>Radiologická fyzika 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radiobiologie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10. </a:t>
            </a:r>
            <a:r>
              <a:rPr lang="cs-CZ" dirty="0" smtClean="0"/>
              <a:t>cvičení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653136"/>
            <a:ext cx="1944216" cy="19442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r="25699"/>
          <a:stretch/>
        </p:blipFill>
        <p:spPr>
          <a:xfrm>
            <a:off x="7272504" y="4509120"/>
            <a:ext cx="1836000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Intenzita vlnění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Příklad 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cs-CZ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Na koncertě metalové skupiny hraje 10 reproduktorů, každý o výkonu 10</a:t>
            </a:r>
            <a:r>
              <a:rPr lang="cs-CZ" sz="2800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W/m</a:t>
            </a:r>
            <a:r>
              <a:rPr lang="cs-CZ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 Dohromady vytvářejí zvuk o hladině akustické intenzity 100 dB.</a:t>
            </a:r>
          </a:p>
          <a:p>
            <a:pPr>
              <a:lnSpc>
                <a:spcPct val="90000"/>
              </a:lnSpc>
            </a:pP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90000"/>
              </a:lnSpc>
              <a:buAutoNum type="alphaLcParenR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Jakou hladinu akustické intenzity zvuku vytváří jeden reproduktor?</a:t>
            </a:r>
          </a:p>
          <a:p>
            <a:pPr marL="514350" indent="-514350">
              <a:lnSpc>
                <a:spcPct val="90000"/>
              </a:lnSpc>
              <a:buAutoNum type="alphaLcParenR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 kolik poklesne hladina akustické intenzity zvuku, pokud přestanou fungovat 2 reproduktory?</a:t>
            </a:r>
          </a:p>
          <a:p>
            <a:pPr marL="514350" indent="-514350">
              <a:lnSpc>
                <a:spcPct val="90000"/>
              </a:lnSpc>
              <a:buAutoNum type="alphaLcParenR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 kolik se zvýší hladina akustické intenzity zvuku, pokud technik připojí 2 reproduktory navíc?</a:t>
            </a:r>
          </a:p>
          <a:p>
            <a:pPr>
              <a:lnSpc>
                <a:spcPct val="90000"/>
              </a:lnSpc>
            </a:pPr>
            <a:endParaRPr lang="cs-C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Intenzita vlnění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 smtClean="0">
                    <a:latin typeface="Times New Roman" pitchFamily="18" charset="0"/>
                    <a:cs typeface="Times New Roman" pitchFamily="18" charset="0"/>
                  </a:rPr>
                  <a:t>Příklad 5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lnSpc>
                    <a:spcPct val="90000"/>
                  </a:lnSpc>
                  <a:buAutoNum type="alphaLcParenR"/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Jakou hladinu akustické intenzity zvuku vytváří jeden reproduktor?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  <a:cs typeface="Times New Roman" pitchFamily="18" charset="0"/>
                        </a:rPr>
                        <m:t>𝐿</m:t>
                      </m:r>
                      <m:r>
                        <a:rPr lang="cs-CZ" sz="2400" b="0" i="1" smtClean="0">
                          <a:latin typeface="Cambria Math"/>
                          <a:cs typeface="Times New Roman" pitchFamily="18" charset="0"/>
                        </a:rPr>
                        <m:t>=10</m:t>
                      </m:r>
                      <m:func>
                        <m:funcPr>
                          <m:ctrlPr>
                            <a:rPr lang="cs-CZ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  <a:cs typeface="Times New Roman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cs-CZ" sz="24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  <a:cs typeface="Times New Roman" pitchFamily="18" charset="0"/>
                                </a:rPr>
                                <m:t>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</m:e>
                      </m:func>
                      <m:r>
                        <a:rPr lang="cs-CZ" sz="2400" i="1">
                          <a:latin typeface="Cambria Math"/>
                          <a:cs typeface="Times New Roman" pitchFamily="18" charset="0"/>
                        </a:rPr>
                        <m:t>10</m:t>
                      </m:r>
                      <m:func>
                        <m:funcPr>
                          <m:ctrlPr>
                            <a:rPr lang="cs-CZ" sz="2400" i="1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  <a:cs typeface="Times New Roman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4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sz="24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−12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2400" i="1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cs-CZ" sz="2400" b="0" i="1" smtClean="0">
                              <a:latin typeface="Cambria Math"/>
                              <a:cs typeface="Times New Roman" pitchFamily="18" charset="0"/>
                            </a:rPr>
                            <m:t>90 </m:t>
                          </m:r>
                          <m:r>
                            <a:rPr lang="cs-CZ" sz="2400" b="0" i="1" smtClean="0">
                              <a:latin typeface="Cambria Math"/>
                              <a:cs typeface="Times New Roman" pitchFamily="18" charset="0"/>
                            </a:rPr>
                            <m:t>𝑑𝐵</m:t>
                          </m:r>
                        </m:e>
                      </m:func>
                    </m:oMath>
                  </m:oMathPara>
                </a14:m>
                <a:endParaRPr lang="cs-CZ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lnSpc>
                    <a:spcPct val="90000"/>
                  </a:lnSpc>
                  <a:buAutoNum type="alphaLcParenR"/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O kolik poklesne hladina akustické intenzity zvuku, pokud přestanou fungovat 2 reproduktory?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  <a:cs typeface="Times New Roman" pitchFamily="18" charset="0"/>
                        </a:rPr>
                        <m:t>𝐿</m:t>
                      </m:r>
                      <m:r>
                        <a:rPr lang="cs-CZ" sz="2400" i="1">
                          <a:latin typeface="Cambria Math"/>
                          <a:cs typeface="Times New Roman" pitchFamily="18" charset="0"/>
                        </a:rPr>
                        <m:t>=10</m:t>
                      </m:r>
                      <m:func>
                        <m:funcPr>
                          <m:ctrlPr>
                            <a:rPr lang="cs-CZ" sz="2400" i="1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  <a:cs typeface="Times New Roman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  <a:cs typeface="Times New Roman" pitchFamily="18" charset="0"/>
                                </a:rPr>
                                <m:t>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4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cs-CZ" sz="2400" i="1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</m:e>
                      </m:func>
                      <m:r>
                        <a:rPr lang="cs-CZ" sz="2400" i="1">
                          <a:latin typeface="Cambria Math"/>
                          <a:cs typeface="Times New Roman" pitchFamily="18" charset="0"/>
                        </a:rPr>
                        <m:t>10</m:t>
                      </m:r>
                      <m:func>
                        <m:funcPr>
                          <m:ctrlPr>
                            <a:rPr lang="cs-CZ" sz="2400" i="1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  <a:cs typeface="Times New Roman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4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8</m:t>
                                  </m:r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∙</m:t>
                                  </m:r>
                                  <m:r>
                                    <a:rPr lang="cs-CZ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sz="24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10</m:t>
                                  </m:r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∙</m:t>
                                  </m:r>
                                  <m:r>
                                    <a:rPr lang="cs-CZ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cs-CZ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2400" i="1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cs-CZ" sz="2400" b="0" i="1" smtClean="0">
                              <a:latin typeface="Cambria Math"/>
                              <a:cs typeface="Times New Roman" pitchFamily="18" charset="0"/>
                            </a:rPr>
                            <m:t>−0,97</m:t>
                          </m:r>
                          <m:r>
                            <a:rPr lang="cs-CZ" sz="2400" i="1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cs-CZ" sz="2400" i="1">
                              <a:latin typeface="Cambria Math"/>
                              <a:cs typeface="Times New Roman" pitchFamily="18" charset="0"/>
                            </a:rPr>
                            <m:t>𝑑𝐵</m:t>
                          </m:r>
                        </m:e>
                      </m:func>
                    </m:oMath>
                  </m:oMathPara>
                </a14:m>
                <a:endParaRPr lang="cs-CZ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lnSpc>
                    <a:spcPct val="90000"/>
                  </a:lnSpc>
                  <a:buAutoNum type="alphaLcParenR"/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O kolik se zvýší hladina akustické intenzity zvuku, pokud technik připojí 2 reproduktory navíc?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  <a:cs typeface="Times New Roman" pitchFamily="18" charset="0"/>
                        </a:rPr>
                        <m:t>𝐿</m:t>
                      </m:r>
                      <m:r>
                        <a:rPr lang="cs-CZ" sz="2400" i="1">
                          <a:latin typeface="Cambria Math"/>
                          <a:cs typeface="Times New Roman" pitchFamily="18" charset="0"/>
                        </a:rPr>
                        <m:t>=10</m:t>
                      </m:r>
                      <m:func>
                        <m:funcPr>
                          <m:ctrlPr>
                            <a:rPr lang="cs-CZ" sz="2400" i="1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  <a:cs typeface="Times New Roman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  <a:cs typeface="Times New Roman" pitchFamily="18" charset="0"/>
                                </a:rPr>
                                <m:t>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4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cs-CZ" sz="2400" i="1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</m:e>
                      </m:func>
                      <m:r>
                        <a:rPr lang="cs-CZ" sz="2400" i="1">
                          <a:latin typeface="Cambria Math"/>
                          <a:cs typeface="Times New Roman" pitchFamily="18" charset="0"/>
                        </a:rPr>
                        <m:t>10</m:t>
                      </m:r>
                      <m:func>
                        <m:funcPr>
                          <m:ctrlPr>
                            <a:rPr lang="cs-CZ" sz="2400" i="1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  <a:cs typeface="Times New Roman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4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12</m:t>
                                  </m:r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∙</m:t>
                                  </m:r>
                                  <m:r>
                                    <a:rPr lang="cs-CZ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sz="24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10</m:t>
                                  </m:r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∙</m:t>
                                  </m:r>
                                  <m:r>
                                    <a:rPr lang="cs-CZ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cs-CZ" sz="2400" i="1"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cs-CZ" sz="24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2400" i="1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cs-CZ" sz="2400" b="0" i="1" smtClean="0">
                              <a:latin typeface="Cambria Math"/>
                              <a:cs typeface="Times New Roman" pitchFamily="18" charset="0"/>
                            </a:rPr>
                            <m:t>0,79</m:t>
                          </m:r>
                          <m:r>
                            <a:rPr lang="cs-CZ" sz="2400" i="1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cs-CZ" sz="2400" i="1">
                              <a:latin typeface="Cambria Math"/>
                              <a:cs typeface="Times New Roman" pitchFamily="18" charset="0"/>
                            </a:rPr>
                            <m:t>𝑑𝐵</m:t>
                          </m:r>
                        </m:e>
                      </m:func>
                    </m:oMath>
                  </m:oMathPara>
                </a14:m>
                <a:endParaRPr lang="cs-CZ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r="-783" b="-78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1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Hladina akustické intenzity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Při současném působení zvuků je výsledná intenzita dána součtem intenzit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𝑰</m:t>
                    </m:r>
                    <m:r>
                      <a:rPr lang="cs-CZ" sz="2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cs-CZ" sz="28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cs-CZ" sz="28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cs-CZ" sz="28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, ale ne součtem hladin intenzit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𝑳</m:t>
                    </m:r>
                    <m:r>
                      <a:rPr lang="cs-CZ" sz="2800" b="1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cs-CZ" sz="28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  <a:ea typeface="Cambria Math"/>
                          </a:rPr>
                          <m:t>𝑳</m:t>
                        </m:r>
                      </m:e>
                      <m:sub>
                        <m:r>
                          <a:rPr lang="cs-CZ" sz="2800" b="1" i="1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cs-CZ" sz="2800" b="1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  <a:ea typeface="Cambria Math"/>
                          </a:rPr>
                          <m:t>𝑳</m:t>
                        </m:r>
                      </m:e>
                      <m:sub>
                        <m:r>
                          <a:rPr lang="cs-CZ" sz="2800" b="1" i="1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. Jestliže jeden reproduktor dává hladinu intenzity 100 dB a druhý rovněž 100 dB, výsledná hladina bude 103 dB a ne 200 dB.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:endParaRPr lang="cs-CZ" sz="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cs-CZ" sz="24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400" i="1" dirty="0" smtClean="0">
                  <a:latin typeface="Cambria Math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:endParaRPr lang="cs-CZ" sz="2000" i="1" dirty="0" smtClean="0">
                  <a:latin typeface="Cambria Math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𝐼</m:t>
                      </m:r>
                      <m:r>
                        <a:rPr lang="cs-CZ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=2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  <m:r>
                        <a:rPr lang="cs-CZ" sz="2400" i="1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/</m:t>
                      </m:r>
                      <m:sSup>
                        <m:sSupPr>
                          <m:ctrlPr>
                            <a:rPr lang="cs-CZ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𝐿</m:t>
                      </m:r>
                      <m:r>
                        <a:rPr lang="cs-CZ" sz="2400" i="1">
                          <a:latin typeface="Cambria Math"/>
                        </a:rPr>
                        <m:t>=10</m:t>
                      </m:r>
                      <m:func>
                        <m:funcPr>
                          <m:ctrlPr>
                            <a:rPr lang="cs-CZ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=</m:t>
                          </m:r>
                        </m:e>
                      </m:func>
                      <m:r>
                        <a:rPr lang="cs-CZ" sz="2400" i="1">
                          <a:latin typeface="Cambria Math"/>
                        </a:rPr>
                        <m:t>10</m:t>
                      </m:r>
                      <m:func>
                        <m:funcPr>
                          <m:ctrlPr>
                            <a:rPr lang="cs-CZ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cs-CZ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cs-CZ" sz="2400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400" i="1">
                              <a:latin typeface="Cambria Math"/>
                            </a:rPr>
                            <m:t>+10</m:t>
                          </m:r>
                          <m:func>
                            <m:func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40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≈103 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𝑑𝐵</m:t>
                          </m:r>
                        </m:e>
                      </m:func>
                    </m:oMath>
                  </m:oMathPara>
                </a14:m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565" t="-2267" b="-49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Dopplerův jev</a:t>
            </a:r>
            <a:endParaRPr lang="cs-CZ" sz="4000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3459088" cy="4569371"/>
          </a:xfrm>
        </p:spPr>
        <p:txBody>
          <a:bodyPr>
            <a:noAutofit/>
          </a:bodyPr>
          <a:lstStyle/>
          <a:p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Do detektoru přicházejí vlny v časech</a:t>
            </a:r>
          </a:p>
          <a:p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Frekvence je tedy</a:t>
            </a:r>
          </a:p>
          <a:p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101332"/>
              </p:ext>
            </p:extLst>
          </p:nvPr>
        </p:nvGraphicFramePr>
        <p:xfrm>
          <a:off x="2354511" y="2484934"/>
          <a:ext cx="2547937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3" imgW="3517900" imgH="2501900" progId="">
                  <p:embed/>
                </p:oleObj>
              </mc:Choice>
              <mc:Fallback>
                <p:oleObj name="Equation" r:id="rId3" imgW="3517900" imgH="25019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511" y="2484934"/>
                        <a:ext cx="2547937" cy="180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131246"/>
              </p:ext>
            </p:extLst>
          </p:nvPr>
        </p:nvGraphicFramePr>
        <p:xfrm>
          <a:off x="1922711" y="5083398"/>
          <a:ext cx="30813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5" imgW="4254500" imgH="800100" progId="">
                  <p:embed/>
                </p:oleObj>
              </mc:Choice>
              <mc:Fallback>
                <p:oleObj name="Equation" r:id="rId5" imgW="4254500" imgH="8001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711" y="5083398"/>
                        <a:ext cx="3081337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267898"/>
              </p:ext>
            </p:extLst>
          </p:nvPr>
        </p:nvGraphicFramePr>
        <p:xfrm>
          <a:off x="2641848" y="5783411"/>
          <a:ext cx="16002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7" imgW="2209800" imgH="927100" progId="">
                  <p:embed/>
                </p:oleObj>
              </mc:Choice>
              <mc:Fallback>
                <p:oleObj name="Equation" r:id="rId7" imgW="2209800" imgH="92710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848" y="5783411"/>
                        <a:ext cx="1600200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8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6"/>
          <a:stretch>
            <a:fillRect/>
          </a:stretch>
        </p:blipFill>
        <p:spPr bwMode="auto">
          <a:xfrm>
            <a:off x="5344574" y="2204864"/>
            <a:ext cx="361991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5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Dopplerův jev</a:t>
            </a:r>
            <a:endParaRPr lang="cs-CZ" sz="4000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3459088" cy="4569371"/>
          </a:xfrm>
        </p:spPr>
        <p:txBody>
          <a:bodyPr>
            <a:noAutofit/>
          </a:bodyPr>
          <a:lstStyle/>
          <a:p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Do detektoru přicházejí vlny v časech</a:t>
            </a:r>
          </a:p>
          <a:p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Frekvence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je tedy</a:t>
            </a:r>
          </a:p>
          <a:p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66656"/>
              </p:ext>
            </p:extLst>
          </p:nvPr>
        </p:nvGraphicFramePr>
        <p:xfrm>
          <a:off x="2446586" y="2412925"/>
          <a:ext cx="2557462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3" imgW="3530600" imgH="2501900" progId="">
                  <p:embed/>
                </p:oleObj>
              </mc:Choice>
              <mc:Fallback>
                <p:oleObj name="Equation" r:id="rId3" imgW="3530600" imgH="25019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586" y="2412925"/>
                        <a:ext cx="2557462" cy="180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993536"/>
              </p:ext>
            </p:extLst>
          </p:nvPr>
        </p:nvGraphicFramePr>
        <p:xfrm>
          <a:off x="1994718" y="5106119"/>
          <a:ext cx="30813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5" imgW="4254500" imgH="800100" progId="">
                  <p:embed/>
                </p:oleObj>
              </mc:Choice>
              <mc:Fallback>
                <p:oleObj name="Equation" r:id="rId5" imgW="4254500" imgH="8001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4718" y="5106119"/>
                        <a:ext cx="3081338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000208"/>
              </p:ext>
            </p:extLst>
          </p:nvPr>
        </p:nvGraphicFramePr>
        <p:xfrm>
          <a:off x="2642418" y="5855419"/>
          <a:ext cx="16002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7" imgW="2209800" imgH="927100" progId="">
                  <p:embed/>
                </p:oleObj>
              </mc:Choice>
              <mc:Fallback>
                <p:oleObj name="Equation" r:id="rId7" imgW="2209800" imgH="92710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418" y="5855419"/>
                        <a:ext cx="1600200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50" y="1772816"/>
            <a:ext cx="364373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6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Dopplerův jev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Za jednu periodu T urazí vlna vzdálenost vlnové délky 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. Mezitím se zdroj pohybující se rychlostí </a:t>
                </a:r>
                <a:r>
                  <a:rPr lang="cs-CZ" sz="2400" dirty="0" err="1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cs-CZ" sz="2400" baseline="-25000" dirty="0" err="1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posune o vzdálenost </a:t>
                </a:r>
                <a:r>
                  <a:rPr lang="cs-CZ" sz="2400" dirty="0" err="1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cs-CZ" sz="2400" baseline="-25000" dirty="0" err="1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cs-CZ" sz="2400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cs-CZ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Následující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vlna vznikne již ve vzdálenosti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𝝀</m:t>
                        </m:r>
                      </m:e>
                      <m:sup>
                        <m:r>
                          <a:rPr lang="cs-CZ" sz="2400" b="1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cs-CZ" sz="24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400" b="1" i="1">
                        <a:latin typeface="Cambria Math"/>
                        <a:ea typeface="Cambria Math"/>
                      </a:rPr>
                      <m:t>𝝀</m:t>
                    </m:r>
                    <m:r>
                      <a:rPr lang="cs-CZ" sz="2400" b="1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cs-CZ" sz="24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400" b="1" i="1"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  <m:sub>
                        <m:r>
                          <a:rPr lang="cs-CZ" sz="2400" b="1" i="1">
                            <a:latin typeface="Cambria Math"/>
                            <a:ea typeface="Cambria Math"/>
                          </a:rPr>
                          <m:t>𝒁</m:t>
                        </m:r>
                      </m:sub>
                    </m:sSub>
                    <m:r>
                      <a:rPr lang="cs-CZ" sz="2400" b="1" i="1">
                        <a:latin typeface="Cambria Math"/>
                        <a:ea typeface="Cambria Math"/>
                      </a:rPr>
                      <m:t>𝑻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od vlny předchozí. Toto bude vzdálenost hřebenů vln a zároveň vlnová délka pro pozorovatele. </a:t>
                </a:r>
                <a:endParaRPr lang="cs-CZ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Protože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se rychlost postupu vln prostředím nemění (c=c‘), 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bude platit:</a:t>
                </a:r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cs-CZ" sz="1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  <m:r>
                            <a:rPr lang="cs-CZ" sz="2400" i="1">
                              <a:latin typeface="Cambria Math"/>
                            </a:rPr>
                            <m:t>′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′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sub>
                          </m:s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𝑓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𝑍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cs-CZ" sz="1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10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7596336" y="4797152"/>
                <a:ext cx="1349920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4797152"/>
                <a:ext cx="1349920" cy="6165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5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Dopplerův jev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Podobně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pro pohyb 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pozorovatele (detektoru).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Rychlost relativního pohybu vln vzhledem k pozorovateli, který se pohybuje rychlostí </a:t>
                </a:r>
                <a:r>
                  <a:rPr lang="cs-CZ" sz="2400" dirty="0" err="1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cs-CZ" sz="2400" baseline="-25000" dirty="0" err="1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, se změní 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cs-CZ" sz="2400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cs-CZ" sz="2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cs-CZ" sz="2400" b="1" i="1">
                        <a:latin typeface="Cambria Math"/>
                      </a:rPr>
                      <m:t>=</m:t>
                    </m:r>
                    <m:r>
                      <a:rPr lang="cs-CZ" sz="2400" b="1" i="1">
                        <a:latin typeface="Cambria Math"/>
                      </a:rPr>
                      <m:t>𝒄</m:t>
                    </m:r>
                    <m:r>
                      <a:rPr lang="cs-CZ" sz="2400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cs-CZ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cs-CZ" sz="2400" b="1" i="1">
                            <a:latin typeface="Cambria Math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. Vlnová délka vlny se však nemění (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‘).</a:t>
                </a:r>
              </a:p>
              <a:p>
                <a:endParaRPr lang="cs-CZ" sz="1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  <m:r>
                            <a:rPr lang="cs-CZ" sz="2400" i="1">
                              <a:latin typeface="Cambria Math"/>
                            </a:rPr>
                            <m:t>′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′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𝑓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10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0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Dopplerův jev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Při pohybu zdroje i pozorovatele platí současně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cs-CZ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cs-CZ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𝑍</m:t>
                        </m:r>
                      </m:sub>
                    </m:sSub>
                    <m:r>
                      <a:rPr lang="cs-CZ" sz="2400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cs-CZ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cs-CZ" sz="2400" i="1">
                        <a:latin typeface="Cambria Math"/>
                      </a:rPr>
                      <m:t>=</m:t>
                    </m:r>
                    <m:r>
                      <a:rPr lang="cs-CZ" sz="2400" i="1">
                        <a:latin typeface="Cambria Math"/>
                      </a:rPr>
                      <m:t>𝑐</m:t>
                    </m:r>
                    <m:r>
                      <a:rPr lang="cs-CZ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cs-CZ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cs-CZ" sz="2400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  <m:r>
                            <a:rPr lang="cs-CZ" sz="2400" i="1">
                              <a:latin typeface="Cambria Math"/>
                            </a:rPr>
                            <m:t>′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′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𝑓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𝑍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Při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šikmém pohybu se započítává pouze složka rychlosti do směru šíření vlny: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𝑍</m:t>
                              </m:r>
                            </m:sub>
                          </m:sSub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func>
                            <m:func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4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cs-CZ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𝑐</m:t>
                          </m:r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𝑍</m:t>
                              </m:r>
                            </m:sub>
                          </m:sSub>
                          <m:func>
                            <m:func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4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cs-CZ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/>
                                    </a:rPr>
                                    <m:t>𝑍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cs-CZ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217" t="-10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Skupina 3"/>
          <p:cNvGrpSpPr/>
          <p:nvPr/>
        </p:nvGrpSpPr>
        <p:grpSpPr>
          <a:xfrm>
            <a:off x="3204328" y="5058216"/>
            <a:ext cx="4320000" cy="1611144"/>
            <a:chOff x="2233200" y="4499828"/>
            <a:chExt cx="4320000" cy="1611144"/>
          </a:xfrm>
        </p:grpSpPr>
        <p:sp>
          <p:nvSpPr>
            <p:cNvPr id="5" name="TextovéPole 4"/>
            <p:cNvSpPr txBox="1"/>
            <p:nvPr/>
          </p:nvSpPr>
          <p:spPr>
            <a:xfrm>
              <a:off x="5431547" y="4652228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v</a:t>
              </a:r>
              <a:r>
                <a:rPr lang="cs-CZ" b="1" baseline="-250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P</a:t>
              </a:r>
              <a:endParaRPr lang="cs-CZ" b="1" baseline="-250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" name="Oblouk 5"/>
            <p:cNvSpPr/>
            <p:nvPr/>
          </p:nvSpPr>
          <p:spPr>
            <a:xfrm rot="3364059">
              <a:off x="5323885" y="5360472"/>
              <a:ext cx="301107" cy="225722"/>
            </a:xfrm>
            <a:prstGeom prst="arc">
              <a:avLst>
                <a:gd name="adj1" fmla="val 10814657"/>
                <a:gd name="adj2" fmla="val 0"/>
              </a:avLst>
            </a:prstGeom>
            <a:ln w="25400">
              <a:solidFill>
                <a:srgbClr val="FF0000"/>
              </a:solidFill>
              <a:headEnd type="arrow" w="lg" len="sm"/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7" name="Skupina 6"/>
            <p:cNvGrpSpPr/>
            <p:nvPr/>
          </p:nvGrpSpPr>
          <p:grpSpPr>
            <a:xfrm>
              <a:off x="2233200" y="4499828"/>
              <a:ext cx="4320000" cy="1611144"/>
              <a:chOff x="2233200" y="4499828"/>
              <a:chExt cx="4320000" cy="1611144"/>
            </a:xfrm>
          </p:grpSpPr>
          <p:sp>
            <p:nvSpPr>
              <p:cNvPr id="10" name="TextovéPole 9"/>
              <p:cNvSpPr txBox="1"/>
              <p:nvPr/>
            </p:nvSpPr>
            <p:spPr>
              <a:xfrm>
                <a:off x="4788024" y="5589240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</a:t>
                </a:r>
              </a:p>
            </p:txBody>
          </p:sp>
          <p:cxnSp>
            <p:nvCxnSpPr>
              <p:cNvPr id="11" name="Přímá spojnice 10"/>
              <p:cNvCxnSpPr/>
              <p:nvPr/>
            </p:nvCxnSpPr>
            <p:spPr>
              <a:xfrm>
                <a:off x="3563888" y="5773906"/>
                <a:ext cx="720000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  <a:headEnd type="none" w="lg" len="lg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ovéPole 11"/>
              <p:cNvSpPr txBox="1"/>
              <p:nvPr/>
            </p:nvSpPr>
            <p:spPr>
              <a:xfrm>
                <a:off x="3746596" y="5741640"/>
                <a:ext cx="320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smtClean="0">
                    <a:solidFill>
                      <a:schemeClr val="accent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</a:t>
                </a:r>
                <a:endParaRPr lang="cs-CZ" b="1" dirty="0">
                  <a:solidFill>
                    <a:schemeClr val="accent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grpSp>
            <p:nvGrpSpPr>
              <p:cNvPr id="13" name="Skupina 12"/>
              <p:cNvGrpSpPr/>
              <p:nvPr/>
            </p:nvGrpSpPr>
            <p:grpSpPr>
              <a:xfrm>
                <a:off x="2233200" y="4499828"/>
                <a:ext cx="4320000" cy="1458744"/>
                <a:chOff x="2233200" y="4499828"/>
                <a:chExt cx="4320000" cy="1458744"/>
              </a:xfrm>
            </p:grpSpPr>
            <p:cxnSp>
              <p:nvCxnSpPr>
                <p:cNvPr id="14" name="Přímá spojnice 13"/>
                <p:cNvCxnSpPr/>
                <p:nvPr/>
              </p:nvCxnSpPr>
              <p:spPr>
                <a:xfrm>
                  <a:off x="2233200" y="5589240"/>
                  <a:ext cx="43200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Přímá spojnice 14"/>
                <p:cNvCxnSpPr/>
                <p:nvPr/>
              </p:nvCxnSpPr>
              <p:spPr>
                <a:xfrm flipV="1">
                  <a:off x="2771800" y="4869160"/>
                  <a:ext cx="432048" cy="7200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oval" w="lg" len="lg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ovéPole 15"/>
                <p:cNvSpPr txBox="1"/>
                <p:nvPr/>
              </p:nvSpPr>
              <p:spPr>
                <a:xfrm>
                  <a:off x="2590800" y="558924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b="1" dirty="0" smtClean="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Z</a:t>
                  </a:r>
                  <a:endParaRPr lang="cs-CZ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7" name="TextovéPole 16"/>
                <p:cNvSpPr txBox="1"/>
                <p:nvPr/>
              </p:nvSpPr>
              <p:spPr>
                <a:xfrm>
                  <a:off x="3203848" y="4499828"/>
                  <a:ext cx="4411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b="1" dirty="0" err="1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v</a:t>
                  </a:r>
                  <a:r>
                    <a:rPr lang="cs-CZ" b="1" baseline="-25000" dirty="0" err="1" smtClean="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Z</a:t>
                  </a:r>
                  <a:endParaRPr lang="cs-CZ" b="1" baseline="-25000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8" name="Oblouk 17"/>
                <p:cNvSpPr/>
                <p:nvPr/>
              </p:nvSpPr>
              <p:spPr>
                <a:xfrm rot="3364059">
                  <a:off x="2961314" y="5200980"/>
                  <a:ext cx="451757" cy="350217"/>
                </a:xfrm>
                <a:prstGeom prst="arc">
                  <a:avLst>
                    <a:gd name="adj1" fmla="val 10814657"/>
                    <a:gd name="adj2" fmla="val 0"/>
                  </a:avLst>
                </a:prstGeom>
                <a:ln w="25400">
                  <a:solidFill>
                    <a:srgbClr val="FF0000"/>
                  </a:solidFill>
                  <a:headEnd type="arrow" w="lg" len="sm"/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" name="TextovéPole 18"/>
                <p:cNvSpPr txBox="1"/>
                <p:nvPr/>
              </p:nvSpPr>
              <p:spPr>
                <a:xfrm>
                  <a:off x="3424421" y="5044534"/>
                  <a:ext cx="4267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b="1" dirty="0" smtClean="0">
                      <a:solidFill>
                        <a:srgbClr val="FF0000"/>
                      </a:solidFill>
                      <a:ea typeface="Verdana" pitchFamily="34" charset="0"/>
                      <a:cs typeface="Verdana" pitchFamily="34" charset="0"/>
                    </a:rPr>
                    <a:t>α</a:t>
                  </a:r>
                  <a:r>
                    <a:rPr lang="cs-CZ" b="1" baseline="-25000" dirty="0" smtClean="0">
                      <a:solidFill>
                        <a:srgbClr val="FF0000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Z</a:t>
                  </a:r>
                  <a:endParaRPr lang="cs-CZ" b="1" baseline="-25000" dirty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</p:grpSp>
        <p:sp>
          <p:nvSpPr>
            <p:cNvPr id="8" name="TextovéPole 7"/>
            <p:cNvSpPr txBox="1"/>
            <p:nvPr/>
          </p:nvSpPr>
          <p:spPr>
            <a:xfrm>
              <a:off x="5655326" y="5152546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  <a:ea typeface="Verdana" pitchFamily="34" charset="0"/>
                  <a:cs typeface="Verdana" pitchFamily="34" charset="0"/>
                </a:rPr>
                <a:t>α</a:t>
              </a:r>
              <a:r>
                <a:rPr lang="cs-CZ" b="1" baseline="-25000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</a:t>
              </a:r>
              <a:endParaRPr lang="cs-CZ" b="1" baseline="-25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9" name="Přímá spojnice 8"/>
            <p:cNvCxnSpPr/>
            <p:nvPr/>
          </p:nvCxnSpPr>
          <p:spPr>
            <a:xfrm flipV="1">
              <a:off x="4932040" y="5085184"/>
              <a:ext cx="720080" cy="504056"/>
            </a:xfrm>
            <a:prstGeom prst="line">
              <a:avLst/>
            </a:prstGeom>
            <a:ln w="25400">
              <a:solidFill>
                <a:schemeClr val="tx1"/>
              </a:solidFill>
              <a:headEnd type="oval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00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Dopplerův jev</a:t>
            </a:r>
            <a:endParaRPr lang="cs-CZ" sz="4000" dirty="0"/>
          </a:p>
        </p:txBody>
      </p:sp>
      <p:sp>
        <p:nvSpPr>
          <p:cNvPr id="41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Příklad 6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Jaký vliv má na pozorovanou frekvenci při pohybu zdroje/pozorovatele pohyb prostředí, kterým se vlnění šíří? (např. vítr, který fouká určitou rychlostí v prostoru mezi zdrojem a pozorovatelem).</a:t>
            </a:r>
          </a:p>
          <a:p>
            <a:pPr>
              <a:lnSpc>
                <a:spcPct val="90000"/>
              </a:lnSpc>
            </a:pPr>
            <a:endParaRPr lang="cs-CZ" sz="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Dopplerův jev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 smtClean="0">
                    <a:latin typeface="Times New Roman" pitchFamily="18" charset="0"/>
                    <a:cs typeface="Times New Roman" pitchFamily="18" charset="0"/>
                  </a:rPr>
                  <a:t>Příklad 6</a:t>
                </a:r>
              </a:p>
              <a:p>
                <a:pPr>
                  <a:lnSpc>
                    <a:spcPct val="90000"/>
                  </a:lnSpc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Vliv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větru, který se šíří ustálenou rychlostí </a:t>
                </a:r>
                <a:r>
                  <a:rPr lang="cs-CZ" sz="2400" i="1" dirty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. Vzhledem k větrem unášenému vzduchu se vlna šíří rychlostí </a:t>
                </a:r>
                <a:r>
                  <a:rPr lang="cs-CZ" sz="24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, ale vzhledem k zemi již rychlostí </a:t>
                </a:r>
                <a:r>
                  <a:rPr lang="cs-CZ" sz="2400" i="1" dirty="0" err="1">
                    <a:latin typeface="Times New Roman" pitchFamily="18" charset="0"/>
                    <a:cs typeface="Times New Roman" pitchFamily="18" charset="0"/>
                  </a:rPr>
                  <a:t>c+u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/>
                                </a:rPr>
                                <m:t>𝑍</m:t>
                              </m:r>
                            </m:sub>
                          </m:sSub>
                        </m:den>
                      </m:f>
                      <m:r>
                        <a:rPr lang="cs-CZ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/>
                            </a:rPr>
                            <m:t>𝑐</m:t>
                          </m:r>
                          <m:r>
                            <a:rPr lang="cs-CZ" sz="2000" i="1">
                              <a:latin typeface="Cambria Math"/>
                            </a:rPr>
                            <m:t>+</m:t>
                          </m:r>
                          <m:r>
                            <a:rPr lang="cs-CZ" sz="2000" i="1">
                              <a:latin typeface="Cambria Math"/>
                            </a:rPr>
                            <m:t>𝑢</m:t>
                          </m:r>
                          <m:func>
                            <m:funcPr>
                              <m:ctrlPr>
                                <a:rPr lang="cs-CZ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0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  <m:r>
                            <a:rPr lang="cs-CZ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func>
                            <m:funcPr>
                              <m:ctrlPr>
                                <a:rPr lang="cs-CZ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0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cs-CZ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cs-CZ" sz="2000" i="1"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cs-CZ" sz="2000" i="1">
                              <a:latin typeface="Cambria Math"/>
                            </a:rPr>
                            <m:t>𝑐</m:t>
                          </m:r>
                          <m:r>
                            <a:rPr lang="cs-CZ" sz="2000" i="1">
                              <a:latin typeface="Cambria Math"/>
                            </a:rPr>
                            <m:t>+</m:t>
                          </m:r>
                          <m:r>
                            <a:rPr lang="cs-CZ" sz="2000" i="1">
                              <a:latin typeface="Cambria Math"/>
                            </a:rPr>
                            <m:t>𝑢</m:t>
                          </m:r>
                          <m:func>
                            <m:funcPr>
                              <m:ctrlPr>
                                <a:rPr lang="cs-CZ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0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  <m:r>
                            <a:rPr lang="cs-CZ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/>
                                </a:rPr>
                                <m:t>𝑍</m:t>
                              </m:r>
                            </m:sub>
                          </m:sSub>
                          <m:func>
                            <m:funcPr>
                              <m:ctrlPr>
                                <a:rPr lang="cs-CZ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0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cs-CZ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cs-CZ" sz="2000" i="1">
                                      <a:latin typeface="Cambria Math"/>
                                    </a:rPr>
                                    <m:t>𝑍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cs-CZ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Pokud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budou zdroj i pozorovatel v relativním klidu (</a:t>
                </a:r>
                <a:r>
                  <a:rPr lang="cs-CZ" sz="2400" dirty="0" err="1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cs-CZ" sz="2400" baseline="-25000" dirty="0" err="1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cs-CZ" sz="2400" dirty="0" err="1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cs-CZ" sz="2400" baseline="-25000" dirty="0" err="1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), platí </a:t>
                </a:r>
                <a:r>
                  <a:rPr lang="cs-CZ" sz="2400" dirty="0" err="1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cs-CZ" sz="2400" baseline="-25000" dirty="0" err="1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cs-CZ" sz="2400" dirty="0" err="1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cs-CZ" sz="2400" baseline="-25000" dirty="0" err="1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a žádný Dopplerův jev nevzniká. Samotný pohyb prostředí Dopplerův jev nevytváří.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r="-9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Skupina 19"/>
          <p:cNvGrpSpPr/>
          <p:nvPr/>
        </p:nvGrpSpPr>
        <p:grpSpPr>
          <a:xfrm>
            <a:off x="3492360" y="4706560"/>
            <a:ext cx="4320000" cy="1962800"/>
            <a:chOff x="2233200" y="4130496"/>
            <a:chExt cx="4320000" cy="1962800"/>
          </a:xfrm>
        </p:grpSpPr>
        <p:sp>
          <p:nvSpPr>
            <p:cNvPr id="21" name="TextovéPole 20"/>
            <p:cNvSpPr txBox="1"/>
            <p:nvPr/>
          </p:nvSpPr>
          <p:spPr>
            <a:xfrm>
              <a:off x="4149521" y="4130496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u</a:t>
              </a:r>
              <a:endParaRPr lang="cs-CZ" b="1" baseline="-250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Oblouk 21"/>
            <p:cNvSpPr/>
            <p:nvPr/>
          </p:nvSpPr>
          <p:spPr>
            <a:xfrm rot="3364059">
              <a:off x="4112154" y="5308678"/>
              <a:ext cx="301107" cy="225722"/>
            </a:xfrm>
            <a:prstGeom prst="arc">
              <a:avLst>
                <a:gd name="adj1" fmla="val 10814657"/>
                <a:gd name="adj2" fmla="val 0"/>
              </a:avLst>
            </a:prstGeom>
            <a:ln w="25400">
              <a:solidFill>
                <a:srgbClr val="FF0000"/>
              </a:solidFill>
              <a:headEnd type="arrow" w="lg" len="sm"/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4443595" y="510075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  <a:ea typeface="Verdana" pitchFamily="34" charset="0"/>
                  <a:cs typeface="Verdana" pitchFamily="34" charset="0"/>
                </a:rPr>
                <a:t>β</a:t>
              </a:r>
              <a:endParaRPr lang="cs-CZ" b="1" baseline="-25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24" name="Skupina 23"/>
            <p:cNvGrpSpPr/>
            <p:nvPr/>
          </p:nvGrpSpPr>
          <p:grpSpPr>
            <a:xfrm>
              <a:off x="2233200" y="4482152"/>
              <a:ext cx="4320000" cy="1611144"/>
              <a:chOff x="2233200" y="4499828"/>
              <a:chExt cx="4320000" cy="1611144"/>
            </a:xfrm>
          </p:grpSpPr>
          <p:sp>
            <p:nvSpPr>
              <p:cNvPr id="26" name="TextovéPole 25"/>
              <p:cNvSpPr txBox="1"/>
              <p:nvPr/>
            </p:nvSpPr>
            <p:spPr>
              <a:xfrm>
                <a:off x="5431547" y="4652228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err="1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v</a:t>
                </a:r>
                <a:r>
                  <a:rPr lang="cs-CZ" b="1" baseline="-25000" dirty="0" err="1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</a:t>
                </a:r>
                <a:endParaRPr lang="cs-CZ" b="1" baseline="-250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7" name="Oblouk 26"/>
              <p:cNvSpPr/>
              <p:nvPr/>
            </p:nvSpPr>
            <p:spPr>
              <a:xfrm rot="3364059">
                <a:off x="5323885" y="5360472"/>
                <a:ext cx="301107" cy="225722"/>
              </a:xfrm>
              <a:prstGeom prst="arc">
                <a:avLst>
                  <a:gd name="adj1" fmla="val 10814657"/>
                  <a:gd name="adj2" fmla="val 0"/>
                </a:avLst>
              </a:prstGeom>
              <a:ln w="25400">
                <a:solidFill>
                  <a:srgbClr val="FF0000"/>
                </a:solidFill>
                <a:headEnd type="arrow" w="lg" len="sm"/>
                <a:tailEnd type="arrow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8" name="Skupina 27"/>
              <p:cNvGrpSpPr/>
              <p:nvPr/>
            </p:nvGrpSpPr>
            <p:grpSpPr>
              <a:xfrm>
                <a:off x="2233200" y="4499828"/>
                <a:ext cx="4320000" cy="1611144"/>
                <a:chOff x="2233200" y="4499828"/>
                <a:chExt cx="4320000" cy="1611144"/>
              </a:xfrm>
            </p:grpSpPr>
            <p:sp>
              <p:nvSpPr>
                <p:cNvPr id="31" name="TextovéPole 30"/>
                <p:cNvSpPr txBox="1"/>
                <p:nvPr/>
              </p:nvSpPr>
              <p:spPr>
                <a:xfrm>
                  <a:off x="4788024" y="5589240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b="1" dirty="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P</a:t>
                  </a:r>
                </a:p>
              </p:txBody>
            </p:sp>
            <p:cxnSp>
              <p:nvCxnSpPr>
                <p:cNvPr id="32" name="Přímá spojnice 31"/>
                <p:cNvCxnSpPr/>
                <p:nvPr/>
              </p:nvCxnSpPr>
              <p:spPr>
                <a:xfrm>
                  <a:off x="3563888" y="5773906"/>
                  <a:ext cx="720000" cy="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  <a:headEnd type="none" w="lg" len="lg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ovéPole 32"/>
                <p:cNvSpPr txBox="1"/>
                <p:nvPr/>
              </p:nvSpPr>
              <p:spPr>
                <a:xfrm>
                  <a:off x="3746596" y="5741640"/>
                  <a:ext cx="3209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b="1" dirty="0" smtClean="0">
                      <a:solidFill>
                        <a:schemeClr val="accent1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c</a:t>
                  </a:r>
                  <a:endParaRPr lang="cs-CZ" b="1" dirty="0">
                    <a:solidFill>
                      <a:schemeClr val="accent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34" name="Skupina 33"/>
                <p:cNvGrpSpPr/>
                <p:nvPr/>
              </p:nvGrpSpPr>
              <p:grpSpPr>
                <a:xfrm>
                  <a:off x="2233200" y="4499828"/>
                  <a:ext cx="4320000" cy="1458744"/>
                  <a:chOff x="2233200" y="4499828"/>
                  <a:chExt cx="4320000" cy="1458744"/>
                </a:xfrm>
              </p:grpSpPr>
              <p:cxnSp>
                <p:nvCxnSpPr>
                  <p:cNvPr id="35" name="Přímá spojnice 34"/>
                  <p:cNvCxnSpPr/>
                  <p:nvPr/>
                </p:nvCxnSpPr>
                <p:spPr>
                  <a:xfrm>
                    <a:off x="2233200" y="5589240"/>
                    <a:ext cx="4320000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Přímá spojnice 35"/>
                  <p:cNvCxnSpPr/>
                  <p:nvPr/>
                </p:nvCxnSpPr>
                <p:spPr>
                  <a:xfrm flipV="1">
                    <a:off x="2771800" y="4869160"/>
                    <a:ext cx="432048" cy="72008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oval" w="lg" len="lg"/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ovéPole 36"/>
                  <p:cNvSpPr txBox="1"/>
                  <p:nvPr/>
                </p:nvSpPr>
                <p:spPr>
                  <a:xfrm>
                    <a:off x="2590800" y="5589240"/>
                    <a:ext cx="3433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Z</a:t>
                    </a:r>
                    <a:endParaRPr lang="cs-CZ" b="1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8" name="TextovéPole 37"/>
                  <p:cNvSpPr txBox="1"/>
                  <p:nvPr/>
                </p:nvSpPr>
                <p:spPr>
                  <a:xfrm>
                    <a:off x="3203848" y="4499828"/>
                    <a:ext cx="4411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b="1" dirty="0" err="1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v</a:t>
                    </a:r>
                    <a:r>
                      <a:rPr lang="cs-CZ" b="1" baseline="-25000" dirty="0" err="1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Z</a:t>
                    </a:r>
                    <a:endParaRPr lang="cs-CZ" b="1" baseline="-250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9" name="Oblouk 38"/>
                  <p:cNvSpPr/>
                  <p:nvPr/>
                </p:nvSpPr>
                <p:spPr>
                  <a:xfrm rot="3364059">
                    <a:off x="2961314" y="5200980"/>
                    <a:ext cx="451757" cy="350217"/>
                  </a:xfrm>
                  <a:prstGeom prst="arc">
                    <a:avLst>
                      <a:gd name="adj1" fmla="val 10814657"/>
                      <a:gd name="adj2" fmla="val 0"/>
                    </a:avLst>
                  </a:prstGeom>
                  <a:ln w="25400">
                    <a:solidFill>
                      <a:srgbClr val="FF0000"/>
                    </a:solidFill>
                    <a:headEnd type="arrow" w="lg" len="sm"/>
                    <a:tailEnd type="arrow" w="lg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" name="TextovéPole 39"/>
                  <p:cNvSpPr txBox="1"/>
                  <p:nvPr/>
                </p:nvSpPr>
                <p:spPr>
                  <a:xfrm>
                    <a:off x="3424421" y="5044534"/>
                    <a:ext cx="42672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b="1" dirty="0" smtClean="0">
                        <a:solidFill>
                          <a:srgbClr val="FF0000"/>
                        </a:solidFill>
                        <a:ea typeface="Verdana" pitchFamily="34" charset="0"/>
                        <a:cs typeface="Verdana" pitchFamily="34" charset="0"/>
                      </a:rPr>
                      <a:t>α</a:t>
                    </a:r>
                    <a:r>
                      <a:rPr lang="cs-CZ" b="1" baseline="-25000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Z</a:t>
                    </a:r>
                    <a:endParaRPr lang="cs-CZ" b="1" baseline="-25000" dirty="0">
                      <a:solidFill>
                        <a:srgbClr val="FF0000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  <p:sp>
            <p:nvSpPr>
              <p:cNvPr id="29" name="TextovéPole 28"/>
              <p:cNvSpPr txBox="1"/>
              <p:nvPr/>
            </p:nvSpPr>
            <p:spPr>
              <a:xfrm>
                <a:off x="5655326" y="51525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dirty="0" smtClean="0">
                    <a:solidFill>
                      <a:srgbClr val="FF0000"/>
                    </a:solidFill>
                    <a:ea typeface="Verdana" pitchFamily="34" charset="0"/>
                    <a:cs typeface="Verdana" pitchFamily="34" charset="0"/>
                  </a:rPr>
                  <a:t>α</a:t>
                </a:r>
                <a:r>
                  <a:rPr lang="cs-CZ" b="1" baseline="-25000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</a:t>
                </a:r>
                <a:endParaRPr lang="cs-CZ" b="1" baseline="-25000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30" name="Přímá spojnice 29"/>
              <p:cNvCxnSpPr/>
              <p:nvPr/>
            </p:nvCxnSpPr>
            <p:spPr>
              <a:xfrm flipV="1">
                <a:off x="4932040" y="5085184"/>
                <a:ext cx="720080" cy="504056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oval" w="lg" len="lg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Přímá spojnice 24"/>
            <p:cNvCxnSpPr/>
            <p:nvPr/>
          </p:nvCxnSpPr>
          <p:spPr>
            <a:xfrm flipV="1">
              <a:off x="4067944" y="4499828"/>
              <a:ext cx="215944" cy="1075402"/>
            </a:xfrm>
            <a:prstGeom prst="line">
              <a:avLst/>
            </a:prstGeom>
            <a:ln w="25400">
              <a:solidFill>
                <a:schemeClr val="tx1"/>
              </a:solidFill>
              <a:headEnd type="oval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53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Výkon vlnění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 smtClean="0">
                    <a:latin typeface="Times New Roman" pitchFamily="18" charset="0"/>
                    <a:cs typeface="Times New Roman" pitchFamily="18" charset="0"/>
                  </a:rPr>
                  <a:t>Příklad 1</a:t>
                </a:r>
              </a:p>
              <a:p>
                <a:pPr>
                  <a:lnSpc>
                    <a:spcPct val="90000"/>
                  </a:lnSpc>
                </a:pPr>
                <a:endParaRPr lang="cs-CZ" sz="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Struna má délkovou hustotu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𝜇</m:t>
                    </m:r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=525 </m:t>
                    </m:r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𝑔</m:t>
                    </m:r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/</m:t>
                    </m:r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cs-CZ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 je v ní vyvoláno napětí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𝜏</m:t>
                    </m:r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=45 </m:t>
                    </m:r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cs-CZ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Na struně postupuje vlna s frekvencí 120 Hz a amplitudou výchylky 8,5 mm. Jaký je výkon přenášený vlnou?</a:t>
                </a:r>
              </a:p>
              <a:p>
                <a:pPr>
                  <a:lnSpc>
                    <a:spcPct val="90000"/>
                  </a:lnSpc>
                </a:pPr>
                <a:endParaRPr lang="cs-CZ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r="-13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5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Dopplerův jev</a:t>
            </a:r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2555776" y="4002157"/>
            <a:ext cx="1080000" cy="0"/>
          </a:xfrm>
          <a:prstGeom prst="straightConnector1">
            <a:avLst/>
          </a:prstGeom>
          <a:ln w="635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>
            <a:off x="3923928" y="4002157"/>
            <a:ext cx="1080000" cy="0"/>
          </a:xfrm>
          <a:prstGeom prst="straightConnector1">
            <a:avLst/>
          </a:prstGeom>
          <a:ln w="635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>
            <a:off x="5940272" y="4002157"/>
            <a:ext cx="1080000" cy="0"/>
          </a:xfrm>
          <a:prstGeom prst="straightConnector1">
            <a:avLst/>
          </a:prstGeom>
          <a:ln w="635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7308424" y="4002157"/>
            <a:ext cx="1080000" cy="0"/>
          </a:xfrm>
          <a:prstGeom prst="straightConnector1">
            <a:avLst/>
          </a:prstGeom>
          <a:ln w="635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2555776" y="4722237"/>
            <a:ext cx="1080000" cy="0"/>
          </a:xfrm>
          <a:prstGeom prst="straightConnector1">
            <a:avLst/>
          </a:prstGeom>
          <a:ln w="635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3923928" y="4722237"/>
            <a:ext cx="1080000" cy="0"/>
          </a:xfrm>
          <a:prstGeom prst="straightConnector1">
            <a:avLst/>
          </a:prstGeom>
          <a:ln w="635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5940272" y="4722237"/>
            <a:ext cx="1080000" cy="0"/>
          </a:xfrm>
          <a:prstGeom prst="straightConnector1">
            <a:avLst/>
          </a:prstGeom>
          <a:ln w="635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7308424" y="4722237"/>
            <a:ext cx="1080000" cy="0"/>
          </a:xfrm>
          <a:prstGeom prst="straightConnector1">
            <a:avLst/>
          </a:prstGeom>
          <a:ln w="635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2555776" y="5442317"/>
            <a:ext cx="1080000" cy="0"/>
          </a:xfrm>
          <a:prstGeom prst="straightConnector1">
            <a:avLst/>
          </a:prstGeom>
          <a:ln w="635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a 15"/>
          <p:cNvSpPr/>
          <p:nvPr/>
        </p:nvSpPr>
        <p:spPr>
          <a:xfrm>
            <a:off x="4355976" y="5298301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ovací šipka 16"/>
          <p:cNvCxnSpPr/>
          <p:nvPr/>
        </p:nvCxnSpPr>
        <p:spPr>
          <a:xfrm>
            <a:off x="2555776" y="6198429"/>
            <a:ext cx="1080000" cy="0"/>
          </a:xfrm>
          <a:prstGeom prst="straightConnector1">
            <a:avLst/>
          </a:prstGeom>
          <a:ln w="635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4355976" y="6054413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ovací šipka 18"/>
          <p:cNvCxnSpPr/>
          <p:nvPr/>
        </p:nvCxnSpPr>
        <p:spPr>
          <a:xfrm>
            <a:off x="7308424" y="5442317"/>
            <a:ext cx="1080000" cy="0"/>
          </a:xfrm>
          <a:prstGeom prst="straightConnector1">
            <a:avLst/>
          </a:prstGeom>
          <a:ln w="635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7308304" y="6234405"/>
            <a:ext cx="1080000" cy="0"/>
          </a:xfrm>
          <a:prstGeom prst="straightConnector1">
            <a:avLst/>
          </a:prstGeom>
          <a:ln w="635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a 20"/>
          <p:cNvSpPr/>
          <p:nvPr/>
        </p:nvSpPr>
        <p:spPr>
          <a:xfrm>
            <a:off x="6372200" y="5298301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6372200" y="6054413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2051720" y="3714125"/>
            <a:ext cx="364202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364088" y="3714125"/>
            <a:ext cx="364202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Příklad 7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Na obrázcích 1 až 8 jsou různé stavy pohybu zdroje a přijímače vlnění. Jak se v jednotlivých situacích změní frekvence vlnění v důsledku Dopplerova jevu?</a:t>
            </a:r>
          </a:p>
          <a:p>
            <a:pPr>
              <a:lnSpc>
                <a:spcPct val="90000"/>
              </a:lnSpc>
            </a:pPr>
            <a:endParaRPr lang="cs-CZ" sz="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2771800" y="6453336"/>
            <a:ext cx="66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995936" y="646262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Přijímač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6156176" y="6462628"/>
            <a:ext cx="66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</a:t>
            </a:r>
            <a:endParaRPr lang="cs-CZ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7380312" y="647192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Přijímač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5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Dopplerův jev</a:t>
            </a:r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2555776" y="4002157"/>
            <a:ext cx="1080000" cy="0"/>
          </a:xfrm>
          <a:prstGeom prst="straightConnector1">
            <a:avLst/>
          </a:prstGeom>
          <a:ln w="635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>
            <a:off x="3923928" y="4002157"/>
            <a:ext cx="1080000" cy="0"/>
          </a:xfrm>
          <a:prstGeom prst="straightConnector1">
            <a:avLst/>
          </a:prstGeom>
          <a:ln w="635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>
            <a:off x="5940272" y="4002157"/>
            <a:ext cx="1080000" cy="0"/>
          </a:xfrm>
          <a:prstGeom prst="straightConnector1">
            <a:avLst/>
          </a:prstGeom>
          <a:ln w="635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7308424" y="4002157"/>
            <a:ext cx="1080000" cy="0"/>
          </a:xfrm>
          <a:prstGeom prst="straightConnector1">
            <a:avLst/>
          </a:prstGeom>
          <a:ln w="635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2555776" y="5442317"/>
            <a:ext cx="1080000" cy="0"/>
          </a:xfrm>
          <a:prstGeom prst="straightConnector1">
            <a:avLst/>
          </a:prstGeom>
          <a:ln w="635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a 15"/>
          <p:cNvSpPr/>
          <p:nvPr/>
        </p:nvSpPr>
        <p:spPr>
          <a:xfrm>
            <a:off x="4355976" y="5298301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ovací šipka 16"/>
          <p:cNvCxnSpPr/>
          <p:nvPr/>
        </p:nvCxnSpPr>
        <p:spPr>
          <a:xfrm>
            <a:off x="2555776" y="6198429"/>
            <a:ext cx="1080000" cy="0"/>
          </a:xfrm>
          <a:prstGeom prst="straightConnector1">
            <a:avLst/>
          </a:prstGeom>
          <a:ln w="635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4355976" y="6054413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ovací šipka 18"/>
          <p:cNvCxnSpPr/>
          <p:nvPr/>
        </p:nvCxnSpPr>
        <p:spPr>
          <a:xfrm>
            <a:off x="7308424" y="5442317"/>
            <a:ext cx="1080000" cy="0"/>
          </a:xfrm>
          <a:prstGeom prst="straightConnector1">
            <a:avLst/>
          </a:prstGeom>
          <a:ln w="635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7308304" y="6234405"/>
            <a:ext cx="1080000" cy="0"/>
          </a:xfrm>
          <a:prstGeom prst="straightConnector1">
            <a:avLst/>
          </a:prstGeom>
          <a:ln w="635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a 20"/>
          <p:cNvSpPr/>
          <p:nvPr/>
        </p:nvSpPr>
        <p:spPr>
          <a:xfrm>
            <a:off x="6372200" y="5298301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6372200" y="6054413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2051720" y="3714125"/>
            <a:ext cx="364202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364088" y="3714125"/>
            <a:ext cx="364202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051720" y="3681096"/>
            <a:ext cx="3096000" cy="6120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2051720" y="5121256"/>
            <a:ext cx="3096000" cy="6120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5364088" y="5877272"/>
            <a:ext cx="3096000" cy="6120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051720" y="4401176"/>
            <a:ext cx="3096000" cy="612000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2051720" y="5877272"/>
            <a:ext cx="3096000" cy="612000"/>
          </a:xfrm>
          <a:prstGeom prst="rect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5364432" y="5121256"/>
            <a:ext cx="3096000" cy="612000"/>
          </a:xfrm>
          <a:prstGeom prst="rect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5364088" y="3681096"/>
            <a:ext cx="3096000" cy="612000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5364088" y="4401176"/>
            <a:ext cx="3096000" cy="612000"/>
          </a:xfrm>
          <a:prstGeom prst="rect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Příklad 7</a:t>
            </a:r>
          </a:p>
          <a:p>
            <a:pPr>
              <a:lnSpc>
                <a:spcPct val="90000"/>
              </a:lnSpc>
            </a:pPr>
            <a:endParaRPr lang="cs-CZ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Frekvence se zvyšuje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Frekvence se snižuje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Nelze rozhodnout</a:t>
            </a:r>
          </a:p>
          <a:p>
            <a:pPr>
              <a:lnSpc>
                <a:spcPct val="90000"/>
              </a:lnSpc>
            </a:pPr>
            <a:endParaRPr lang="cs-CZ" sz="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Přímá spojovací šipka 9"/>
          <p:cNvCxnSpPr/>
          <p:nvPr/>
        </p:nvCxnSpPr>
        <p:spPr>
          <a:xfrm>
            <a:off x="2555776" y="4722237"/>
            <a:ext cx="1080000" cy="0"/>
          </a:xfrm>
          <a:prstGeom prst="straightConnector1">
            <a:avLst/>
          </a:prstGeom>
          <a:ln w="635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10"/>
          <p:cNvCxnSpPr/>
          <p:nvPr/>
        </p:nvCxnSpPr>
        <p:spPr>
          <a:xfrm>
            <a:off x="3923928" y="4722237"/>
            <a:ext cx="1080000" cy="0"/>
          </a:xfrm>
          <a:prstGeom prst="straightConnector1">
            <a:avLst/>
          </a:prstGeom>
          <a:ln w="635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11"/>
          <p:cNvCxnSpPr/>
          <p:nvPr/>
        </p:nvCxnSpPr>
        <p:spPr>
          <a:xfrm>
            <a:off x="5940272" y="4722237"/>
            <a:ext cx="1080000" cy="0"/>
          </a:xfrm>
          <a:prstGeom prst="straightConnector1">
            <a:avLst/>
          </a:prstGeom>
          <a:ln w="635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12"/>
          <p:cNvCxnSpPr/>
          <p:nvPr/>
        </p:nvCxnSpPr>
        <p:spPr>
          <a:xfrm>
            <a:off x="7308424" y="4722237"/>
            <a:ext cx="1080000" cy="0"/>
          </a:xfrm>
          <a:prstGeom prst="straightConnector1">
            <a:avLst/>
          </a:prstGeom>
          <a:ln w="635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2771800" y="6453336"/>
            <a:ext cx="66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</a:t>
            </a:r>
            <a:endParaRPr lang="cs-CZ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3995936" y="646262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Přijímač</a:t>
            </a:r>
            <a:endParaRPr lang="cs-CZ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6156176" y="6462628"/>
            <a:ext cx="66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</a:t>
            </a:r>
            <a:endParaRPr lang="cs-CZ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7380312" y="647192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Přijímač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5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Dopplerův jev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Příklad 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8</a:t>
            </a: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cs-CZ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Policejní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Pasat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jede po silnici rychlostí 80 km/h a radarem zachytí rychle jedoucí automobil v protisměru. Radar vysílá impulzy na frekvenci 50 kHz. Signál odražený od protijedoucího automobilu má po návratu do radaru frekvenci 80 kHz. Jak rychle jede protijedoucí automobil? </a:t>
            </a:r>
          </a:p>
          <a:p>
            <a:pPr>
              <a:lnSpc>
                <a:spcPct val="90000"/>
              </a:lnSpc>
            </a:pPr>
            <a:endParaRPr lang="cs-C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Dopplerův jev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 smtClean="0">
                    <a:latin typeface="Times New Roman" pitchFamily="18" charset="0"/>
                    <a:cs typeface="Times New Roman" pitchFamily="18" charset="0"/>
                  </a:rPr>
                  <a:t>Příklad 8</a:t>
                </a:r>
              </a:p>
              <a:p>
                <a:pPr>
                  <a:lnSpc>
                    <a:spcPct val="90000"/>
                  </a:lnSpc>
                </a:pPr>
                <a:endParaRPr lang="cs-CZ" sz="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Rychlost šíření zvuku ve vzduchu je 333 m/s.</a:t>
                </a:r>
              </a:p>
              <a:p>
                <a:pPr>
                  <a:lnSpc>
                    <a:spcPct val="90000"/>
                  </a:lnSpc>
                </a:pPr>
                <a:endParaRPr lang="cs-CZ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i="1">
                          <a:latin typeface="Cambria Math"/>
                        </a:rPr>
                        <m:t>𝑓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sub>
                          </m:sSub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  →  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400" b="1" i="1" dirty="0" smtClean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𝑍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=333 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50 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𝑘𝐻𝑧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80 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𝑘𝐻𝑧</m:t>
                          </m:r>
                        </m:den>
                      </m:f>
                      <m:r>
                        <a:rPr lang="cs-CZ" sz="2400" b="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(333</m:t>
                      </m:r>
                      <m:r>
                        <a:rPr lang="cs-CZ" sz="2400" b="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sz="24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sz="2400" b="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sz="2400" b="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+80 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𝑘𝑚</m:t>
                      </m:r>
                      <m:sSup>
                        <m:sSupPr>
                          <m:ctrlPr>
                            <a:rPr lang="cs-CZ" sz="24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cs-CZ" sz="2400" b="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400" i="1" dirty="0" smtClean="0">
                  <a:solidFill>
                    <a:schemeClr val="tx1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𝑍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=111 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𝑘𝑚</m:t>
                      </m:r>
                      <m:sSup>
                        <m:sSupPr>
                          <m:ctrlP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cs-CZ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5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Dopplerův jev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Je-li rychlost zdroje větší než rychlost šíření vlny prostředím (</a:t>
            </a:r>
            <a:r>
              <a:rPr lang="cs-CZ" sz="24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&gt;c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zjistíme, že v takové situaci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nemá rovnice Dopplerova jevu řešení (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cs-CZ" sz="24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&lt;0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Zvukové vlnoplochy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vytvářené zdrojem se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 takovém případě za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zdrojem zpožďují a vytvářejí obálku tvaru „V“ – tzv.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Machův kužel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povrchu kužele dochází k nahromadění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(zhuštění) vlnoploch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které způsobuje výrazný nárůst a pokles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tlaku. Zvukové vlnoplochy přicházejí k pozorovateli současně a ten je vnímá jako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rázovou vlnu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akustický třesk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Dopplerův jev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Rázová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vlna vzniká jen u zdrojů pohybujících se rychleji než zvuk </a:t>
            </a:r>
            <a:r>
              <a:rPr lang="cs-CZ" sz="240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i="1" baseline="-25000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&gt;c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Poměr </a:t>
            </a:r>
            <a:r>
              <a:rPr lang="cs-CZ" sz="24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se označuje jako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Machovo číslo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a popisuje, kolikrát je rychlost pohybu zdroje vyšší než rychlost šíření vlny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prostředím (nejčastěji vzduchem). Machovo č. větší než 1 značí nadzvukovou rychlost.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Let nadzvukového letadla neslyšíme, dokud k nám nedorazí rázová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vlna,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která se šíří rychlostí zvuku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 Neslyšíme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ani střelu z pušky, dokud nás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nemine nebo nezasáhne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Rázová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vlna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má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podobné fyzikální vlastnosti jako rázová vlna vznikající při explozi výbušniny. </a:t>
            </a:r>
          </a:p>
        </p:txBody>
      </p:sp>
    </p:spTree>
    <p:extLst>
      <p:ext uri="{BB962C8B-B14F-4D97-AF65-F5344CB8AC3E}">
        <p14:creationId xmlns:p14="http://schemas.microsoft.com/office/powerpoint/2010/main" val="14311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5818658"/>
          </a:xfrm>
        </p:spPr>
        <p:txBody>
          <a:bodyPr/>
          <a:lstStyle/>
          <a:p>
            <a:r>
              <a:rPr lang="cs-CZ" dirty="0" smtClean="0"/>
              <a:t>Prezentace vznikla v rámci fondu rozvoje MU</a:t>
            </a:r>
            <a:br>
              <a:rPr lang="cs-CZ" dirty="0" smtClean="0"/>
            </a:br>
            <a:r>
              <a:rPr lang="cs-CZ" dirty="0" smtClean="0"/>
              <a:t>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8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Výkon </a:t>
            </a:r>
            <a:r>
              <a:rPr lang="cs-CZ" sz="4000" dirty="0" smtClean="0"/>
              <a:t>vlnění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 smtClean="0">
                    <a:latin typeface="Times New Roman" pitchFamily="18" charset="0"/>
                    <a:cs typeface="Times New Roman" pitchFamily="18" charset="0"/>
                  </a:rPr>
                  <a:t>Příklad 1</a:t>
                </a:r>
              </a:p>
              <a:p>
                <a:pPr>
                  <a:lnSpc>
                    <a:spcPct val="90000"/>
                  </a:lnSpc>
                </a:pPr>
                <a:endParaRPr lang="cs-CZ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𝜔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=2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𝑓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=754 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𝑟𝑎𝑑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cs-CZ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400" i="1" dirty="0" smtClean="0">
                  <a:solidFill>
                    <a:schemeClr val="tx1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=9,26 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𝑚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cs-CZ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400" i="1" dirty="0" smtClean="0">
                  <a:solidFill>
                    <a:schemeClr val="tx1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4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cs-CZ" sz="2400" b="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𝑃</m:t>
                          </m:r>
                        </m:e>
                      </m:acc>
                      <m:r>
                        <a:rPr lang="cs-CZ" sz="2400" b="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𝜇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sSubSup>
                            <m:sSubSup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400" b="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𝜇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𝑐</m:t>
                      </m:r>
                      <m:sSup>
                        <m:sSup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cs-CZ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cs-CZ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2400" b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cs-CZ" sz="2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100</m:t>
                      </m:r>
                      <m:r>
                        <a:rPr lang="cs-CZ" sz="2400" b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W</m:t>
                      </m:r>
                    </m:oMath>
                  </m:oMathPara>
                </a14:m>
                <a:endParaRPr lang="cs-CZ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5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Akustická impedance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Příklad 2</a:t>
            </a:r>
          </a:p>
          <a:p>
            <a:pPr>
              <a:lnSpc>
                <a:spcPct val="90000"/>
              </a:lnSpc>
            </a:pPr>
            <a:endParaRPr lang="cs-CZ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Vypočítej chybějící hodnoty</a:t>
            </a:r>
            <a:endParaRPr lang="cs-CZ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cs-C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6"/>
            <a:ext cx="50292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6660232" y="3284984"/>
                <a:ext cx="5062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altLang="cs-CZ" sz="1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altLang="cs-CZ" sz="1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cs-CZ" altLang="cs-CZ" sz="14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284984"/>
                <a:ext cx="506292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0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212977"/>
            <a:ext cx="5029200" cy="309634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Akustická impedance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 smtClean="0">
                    <a:latin typeface="Times New Roman" pitchFamily="18" charset="0"/>
                    <a:cs typeface="Times New Roman" pitchFamily="18" charset="0"/>
                  </a:rPr>
                  <a:t>Příklad 2</a:t>
                </a:r>
              </a:p>
              <a:p>
                <a:pPr>
                  <a:lnSpc>
                    <a:spcPct val="90000"/>
                  </a:lnSpc>
                </a:pPr>
                <a:endParaRPr lang="cs-CZ" sz="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90000"/>
                  </a:lnSpc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r>
                      <a:rPr lang="cs-CZ" altLang="cs-CZ" sz="2800" i="1">
                        <a:latin typeface="Cambria Math"/>
                      </a:rPr>
                      <m:t>𝑍</m:t>
                    </m:r>
                    <m:r>
                      <a:rPr lang="cs-CZ" altLang="cs-CZ" sz="2800" i="1">
                        <a:latin typeface="Cambria Math"/>
                      </a:rPr>
                      <m:t>=</m:t>
                    </m:r>
                    <m:r>
                      <a:rPr lang="cs-CZ" altLang="cs-CZ" sz="2800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cs-CZ" altLang="cs-CZ" sz="2800" i="1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cs-CZ" altLang="cs-CZ" sz="2800" dirty="0" smtClean="0">
                    <a:latin typeface="Times New Roman" pitchFamily="18" charset="0"/>
                    <a:cs typeface="Times New Roman" pitchFamily="18" charset="0"/>
                  </a:rPr>
                  <a:t>   [1 </a:t>
                </a:r>
                <a:r>
                  <a:rPr lang="cs-CZ" altLang="cs-CZ" sz="2800" dirty="0" err="1">
                    <a:latin typeface="Times New Roman" pitchFamily="18" charset="0"/>
                    <a:cs typeface="Times New Roman" pitchFamily="18" charset="0"/>
                  </a:rPr>
                  <a:t>Rayl</a:t>
                </a:r>
                <a:r>
                  <a:rPr lang="cs-CZ" altLang="cs-CZ" sz="2800" dirty="0">
                    <a:latin typeface="Times New Roman" pitchFamily="18" charset="0"/>
                    <a:cs typeface="Times New Roman" pitchFamily="18" charset="0"/>
                  </a:rPr>
                  <a:t> = 1 </a:t>
                </a:r>
                <a:r>
                  <a:rPr lang="cs-CZ" altLang="cs-CZ" sz="2800" dirty="0" err="1" smtClean="0">
                    <a:latin typeface="Times New Roman" pitchFamily="18" charset="0"/>
                    <a:cs typeface="Times New Roman" pitchFamily="18" charset="0"/>
                  </a:rPr>
                  <a:t>kg.m</a:t>
                </a:r>
                <a:r>
                  <a:rPr lang="cs-CZ" altLang="cs-CZ" sz="2800" baseline="30000" dirty="0" smtClean="0">
                    <a:latin typeface="Times New Roman" pitchFamily="18" charset="0"/>
                    <a:cs typeface="Times New Roman" pitchFamily="18" charset="0"/>
                  </a:rPr>
                  <a:t>–2</a:t>
                </a:r>
                <a:r>
                  <a:rPr lang="cs-CZ" altLang="cs-CZ" sz="2800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altLang="cs-CZ" sz="2800" baseline="30000" dirty="0" smtClean="0">
                    <a:latin typeface="Times New Roman" pitchFamily="18" charset="0"/>
                    <a:cs typeface="Times New Roman" pitchFamily="18" charset="0"/>
                  </a:rPr>
                  <a:t>–1</a:t>
                </a:r>
                <a:r>
                  <a:rPr lang="cs-CZ" altLang="cs-CZ" sz="2800" dirty="0" smtClean="0">
                    <a:latin typeface="Times New Roman" pitchFamily="18" charset="0"/>
                    <a:cs typeface="Times New Roman" pitchFamily="18" charset="0"/>
                  </a:rPr>
                  <a:t>]</a:t>
                </a:r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90000"/>
                  </a:lnSpc>
                  <a:spcBef>
                    <a:spcPct val="50000"/>
                  </a:spcBef>
                  <a:buNone/>
                </a:pPr>
                <a:endParaRPr lang="cs-CZ" altLang="cs-CZ" sz="2800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6660232" y="3284984"/>
                <a:ext cx="5062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altLang="cs-CZ" sz="1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altLang="cs-CZ" sz="1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cs-CZ" altLang="cs-CZ" sz="14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284984"/>
                <a:ext cx="506292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5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Intenzita vlnění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 smtClean="0">
                    <a:latin typeface="Times New Roman" pitchFamily="18" charset="0"/>
                    <a:cs typeface="Times New Roman" pitchFamily="18" charset="0"/>
                  </a:rPr>
                  <a:t>Příklad 3</a:t>
                </a:r>
              </a:p>
              <a:p>
                <a:pPr>
                  <a:lnSpc>
                    <a:spcPct val="90000"/>
                  </a:lnSpc>
                </a:pPr>
                <a:endParaRPr lang="cs-CZ" sz="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Určete amplitudu výchylky kmitů vzduchu:</a:t>
                </a:r>
              </a:p>
              <a:p>
                <a:pPr>
                  <a:lnSpc>
                    <a:spcPct val="90000"/>
                  </a:lnSpc>
                </a:pPr>
                <a:endParaRPr lang="cs-CZ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lnSpc>
                    <a:spcPct val="90000"/>
                  </a:lnSpc>
                  <a:buAutoNum type="alphaLcParenR"/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Při nejtišším zvuku, který ještě vnímá lidské ucho (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  <a:cs typeface="Times New Roman" pitchFamily="18" charset="0"/>
                      </a:rPr>
                      <m:t>𝐼</m:t>
                    </m:r>
                    <m:r>
                      <a:rPr lang="cs-CZ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cs-CZ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cs-CZ" sz="2800" b="0" i="1" smtClean="0">
                            <a:latin typeface="Cambria Math"/>
                            <a:cs typeface="Times New Roman" pitchFamily="18" charset="0"/>
                          </a:rPr>
                          <m:t>−12</m:t>
                        </m:r>
                      </m:sup>
                    </m:sSup>
                  </m:oMath>
                </a14:m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 W/m</a:t>
                </a:r>
                <a:r>
                  <a:rPr lang="cs-CZ" sz="28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514350" indent="-514350">
                  <a:lnSpc>
                    <a:spcPct val="90000"/>
                  </a:lnSpc>
                  <a:buAutoNum type="alphaLcParenR"/>
                </a:pP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Při nejhlasitějším zvuku, které lidské ucho již vnímá jako bolest (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  <a:cs typeface="Times New Roman" pitchFamily="18" charset="0"/>
                      </a:rPr>
                      <m:t>𝐼</m:t>
                    </m:r>
                    <m:r>
                      <a:rPr lang="cs-CZ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cs-CZ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cs-CZ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W/m</a:t>
                </a:r>
                <a:r>
                  <a:rPr lang="cs-CZ" sz="28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  <a:p>
                <a:pPr>
                  <a:lnSpc>
                    <a:spcPct val="90000"/>
                  </a:lnSpc>
                </a:pPr>
                <a:endParaRPr lang="cs-CZ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r="-27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1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Intenzita vlnění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 smtClean="0">
                    <a:latin typeface="Times New Roman" pitchFamily="18" charset="0"/>
                    <a:cs typeface="Times New Roman" pitchFamily="18" charset="0"/>
                  </a:rPr>
                  <a:t>Příklad 3</a:t>
                </a:r>
              </a:p>
              <a:p>
                <a:pPr>
                  <a:lnSpc>
                    <a:spcPct val="90000"/>
                  </a:lnSpc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Hustota vzduchu: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𝜌</m:t>
                    </m:r>
                    <m:r>
                      <a:rPr lang="cs-CZ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=1,2 </m:t>
                    </m:r>
                    <m:r>
                      <a:rPr lang="cs-CZ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𝑘𝑔</m:t>
                    </m:r>
                    <m:r>
                      <a:rPr lang="cs-CZ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cs-CZ" sz="2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cs-CZ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Rychlost šíření zvuku vzduchem: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=330 </m:t>
                    </m:r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𝑚</m:t>
                    </m:r>
                    <m:sSup>
                      <m:sSupPr>
                        <m:ctrlPr>
                          <a:rPr lang="cs-CZ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cs-CZ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Akustická impedance vzduchu: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𝑍</m:t>
                    </m:r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=0,0004∙</m:t>
                    </m:r>
                    <m:sSup>
                      <m:sSupPr>
                        <m:ctrlPr>
                          <a:rPr lang="cs-CZ" sz="2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6</m:t>
                        </m:r>
                      </m:sup>
                    </m:sSup>
                    <m:r>
                      <a:rPr lang="cs-CZ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cs-CZ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𝑅𝑎𝑦𝑙</m:t>
                    </m:r>
                  </m:oMath>
                </a14:m>
                <a:endParaRPr lang="cs-CZ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𝐼</m:t>
                      </m:r>
                      <m:r>
                        <a:rPr lang="cs-CZ" sz="20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𝜌</m:t>
                      </m:r>
                      <m:r>
                        <a:rPr lang="cs-CZ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𝑐</m:t>
                      </m:r>
                      <m:sSubSup>
                        <m:sSubSupPr>
                          <m:ctrlPr>
                            <a:rPr lang="cs-CZ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𝑍</m:t>
                      </m:r>
                      <m:sSup>
                        <m:sSupPr>
                          <m:ctrlPr>
                            <a:rPr lang="cs-CZ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800" i="1" dirty="0" smtClean="0">
                  <a:solidFill>
                    <a:schemeClr val="tx1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</m:sub>
                      </m:sSub>
                      <m:r>
                        <a:rPr lang="cs-CZ" sz="20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0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𝜌</m:t>
                              </m:r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cs-CZ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cs-CZ" sz="20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0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cs-CZ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𝑍</m:t>
                              </m:r>
                              <m:sSup>
                                <m:sSupPr>
                                  <m:ctrlPr>
                                    <a:rPr lang="cs-CZ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(2</m:t>
                                  </m:r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𝜋</m:t>
                                  </m:r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𝑓</m:t>
                                  </m:r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cs-CZ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cs-CZ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Pro f=1 kHz:		Pro f=20 Hz: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cs-CZ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=1,1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−11</m:t>
                        </m:r>
                      </m:sup>
                    </m:sSup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cs-CZ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2000" i="1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cs-CZ" sz="20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5,7</m:t>
                    </m:r>
                    <m:r>
                      <a:rPr lang="cs-CZ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cs-CZ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cs-CZ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cs-CZ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−1</m:t>
                        </m:r>
                        <m:r>
                          <a:rPr lang="cs-CZ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cs-CZ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cs-CZ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cs-CZ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cs-CZ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sz="2400" dirty="0" smtClean="0">
                    <a:latin typeface="Times New Roman" pitchFamily="18" charset="0"/>
                    <a:cs typeface="Times New Roman" pitchFamily="18" charset="0"/>
                  </a:rPr>
                  <a:t>     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2000" i="1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cs-CZ" sz="20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0,11 </m:t>
                    </m:r>
                    <m:r>
                      <a:rPr lang="cs-CZ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𝑚𝑚</m:t>
                    </m:r>
                  </m:oMath>
                </a14:m>
                <a:r>
                  <a:rPr lang="cs-CZ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0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2000" i="1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cs-CZ" sz="20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sz="2000" b="0" i="1" smtClean="0">
                        <a:latin typeface="Cambria Math"/>
                        <a:cs typeface="Times New Roman" pitchFamily="18" charset="0"/>
                      </a:rPr>
                      <m:t>5,7</m:t>
                    </m:r>
                    <m:r>
                      <a:rPr lang="cs-CZ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cs-CZ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𝑚𝑚</m:t>
                    </m:r>
                  </m:oMath>
                </a14:m>
                <a:r>
                  <a:rPr lang="cs-CZ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cs-CZ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 b="-41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Intenzita vlnění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Příklad 4</a:t>
            </a:r>
          </a:p>
          <a:p>
            <a:pPr>
              <a:lnSpc>
                <a:spcPct val="90000"/>
              </a:lnSpc>
            </a:pPr>
            <a:endParaRPr lang="cs-CZ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Reproduktor na koncertu rockové skupiny má akustický výkon 15 W. Jakou hladinu akustické intenzity vnímá fanoušek, který stojí 3 m od reproduktoru, pokud se zvuk šíří rovnoměrně do celého prostoru?</a:t>
            </a:r>
          </a:p>
          <a:p>
            <a:pPr>
              <a:lnSpc>
                <a:spcPct val="90000"/>
              </a:lnSpc>
            </a:pPr>
            <a:endParaRPr lang="cs-C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Intenzita vlnění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cs-CZ" sz="2800" b="1" dirty="0" smtClean="0">
                    <a:latin typeface="Times New Roman" pitchFamily="18" charset="0"/>
                    <a:cs typeface="Times New Roman" pitchFamily="18" charset="0"/>
                  </a:rPr>
                  <a:t>Příklad </a:t>
                </a:r>
                <a:r>
                  <a:rPr lang="cs-CZ" sz="2800" b="1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cs-CZ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s-CZ" sz="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𝐼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𝑆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=0,13 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𝑊</m:t>
                      </m:r>
                      <m:sSup>
                        <m:sSup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cs-CZ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:endParaRPr lang="cs-CZ" sz="2400" i="1" dirty="0" smtClean="0">
                  <a:solidFill>
                    <a:schemeClr val="tx1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𝐿</m:t>
                    </m:r>
                    <m:r>
                      <a:rPr lang="cs-CZ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=10</m:t>
                    </m:r>
                    <m:func>
                      <m:funcPr>
                        <m:ctrlPr>
                          <a:rPr lang="cs-CZ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4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cs-CZ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𝐼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cs-CZ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cs-CZ" sz="2400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b="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10</m:t>
                    </m:r>
                    <m:func>
                      <m:funcPr>
                        <m:ctrlPr>
                          <a:rPr lang="cs-CZ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400" b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0,13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cs-CZ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−12</m:t>
                                </m:r>
                              </m:sup>
                            </m:sSup>
                          </m:den>
                        </m:f>
                        <m:r>
                          <a:rPr lang="cs-CZ" sz="24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111 </m:t>
                        </m:r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𝑑𝐵</m:t>
                        </m:r>
                      </m:e>
                    </m:func>
                  </m:oMath>
                </a14:m>
                <a:endParaRPr lang="cs-CZ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65" t="-22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4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Physics-PowerPoint-Template</Template>
  <TotalTime>6397</TotalTime>
  <Words>1638</Words>
  <Application>Microsoft Office PowerPoint</Application>
  <PresentationFormat>Předvádění na obrazovce (4:3)</PresentationFormat>
  <Paragraphs>208</Paragraphs>
  <Slides>26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8" baseType="lpstr">
      <vt:lpstr>Physics-PowerPoint-Template</vt:lpstr>
      <vt:lpstr>Equation</vt:lpstr>
      <vt:lpstr>Radiologická fyzika a  radiobiologie   10. cvičení</vt:lpstr>
      <vt:lpstr>Výkon vlnění</vt:lpstr>
      <vt:lpstr>Výkon vlnění</vt:lpstr>
      <vt:lpstr>Akustická impedance</vt:lpstr>
      <vt:lpstr>Akustická impedance</vt:lpstr>
      <vt:lpstr>Intenzita vlnění</vt:lpstr>
      <vt:lpstr>Intenzita vlnění</vt:lpstr>
      <vt:lpstr>Intenzita vlnění</vt:lpstr>
      <vt:lpstr>Intenzita vlnění</vt:lpstr>
      <vt:lpstr>Intenzita vlnění</vt:lpstr>
      <vt:lpstr>Intenzita vlnění</vt:lpstr>
      <vt:lpstr>Hladina akustické intenzity</vt:lpstr>
      <vt:lpstr>Dopplerův jev</vt:lpstr>
      <vt:lpstr>Dopplerův jev</vt:lpstr>
      <vt:lpstr>Dopplerův jev</vt:lpstr>
      <vt:lpstr>Dopplerův jev</vt:lpstr>
      <vt:lpstr>Dopplerův jev</vt:lpstr>
      <vt:lpstr>Dopplerův jev</vt:lpstr>
      <vt:lpstr>Dopplerův jev</vt:lpstr>
      <vt:lpstr>Dopplerův jev</vt:lpstr>
      <vt:lpstr>Dopplerův jev</vt:lpstr>
      <vt:lpstr>Dopplerův jev</vt:lpstr>
      <vt:lpstr>Dopplerův jev</vt:lpstr>
      <vt:lpstr>Dopplerův jev</vt:lpstr>
      <vt:lpstr>Dopplerův jev</vt:lpstr>
      <vt:lpstr>Prezentace vznikla v rámci fondu rozvoje MU 1515/2014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</dc:creator>
  <cp:lastModifiedBy>M</cp:lastModifiedBy>
  <cp:revision>131</cp:revision>
  <dcterms:created xsi:type="dcterms:W3CDTF">2015-01-23T09:47:57Z</dcterms:created>
  <dcterms:modified xsi:type="dcterms:W3CDTF">2016-01-17T15:35:19Z</dcterms:modified>
</cp:coreProperties>
</file>