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1"/>
  </p:notesMasterIdLst>
  <p:handoutMasterIdLst>
    <p:handoutMasterId r:id="rId82"/>
  </p:handoutMasterIdLst>
  <p:sldIdLst>
    <p:sldId id="324" r:id="rId2"/>
    <p:sldId id="256" r:id="rId3"/>
    <p:sldId id="337" r:id="rId4"/>
    <p:sldId id="348" r:id="rId5"/>
    <p:sldId id="349" r:id="rId6"/>
    <p:sldId id="350" r:id="rId7"/>
    <p:sldId id="351" r:id="rId8"/>
    <p:sldId id="352" r:id="rId9"/>
    <p:sldId id="353" r:id="rId10"/>
    <p:sldId id="354" r:id="rId11"/>
    <p:sldId id="355" r:id="rId12"/>
    <p:sldId id="356" r:id="rId13"/>
    <p:sldId id="357" r:id="rId14"/>
    <p:sldId id="347" r:id="rId15"/>
    <p:sldId id="359" r:id="rId16"/>
    <p:sldId id="360" r:id="rId17"/>
    <p:sldId id="361" r:id="rId18"/>
    <p:sldId id="362" r:id="rId19"/>
    <p:sldId id="363" r:id="rId20"/>
    <p:sldId id="364" r:id="rId21"/>
    <p:sldId id="365" r:id="rId22"/>
    <p:sldId id="366" r:id="rId23"/>
    <p:sldId id="367" r:id="rId24"/>
    <p:sldId id="368" r:id="rId25"/>
    <p:sldId id="370" r:id="rId26"/>
    <p:sldId id="371" r:id="rId27"/>
    <p:sldId id="372" r:id="rId28"/>
    <p:sldId id="373" r:id="rId29"/>
    <p:sldId id="374" r:id="rId30"/>
    <p:sldId id="369" r:id="rId31"/>
    <p:sldId id="375" r:id="rId32"/>
    <p:sldId id="383" r:id="rId33"/>
    <p:sldId id="384" r:id="rId34"/>
    <p:sldId id="385" r:id="rId35"/>
    <p:sldId id="386" r:id="rId36"/>
    <p:sldId id="387" r:id="rId37"/>
    <p:sldId id="391" r:id="rId38"/>
    <p:sldId id="390" r:id="rId39"/>
    <p:sldId id="388" r:id="rId40"/>
    <p:sldId id="389" r:id="rId41"/>
    <p:sldId id="392" r:id="rId42"/>
    <p:sldId id="394" r:id="rId43"/>
    <p:sldId id="393" r:id="rId44"/>
    <p:sldId id="395" r:id="rId45"/>
    <p:sldId id="345" r:id="rId46"/>
    <p:sldId id="339" r:id="rId47"/>
    <p:sldId id="338" r:id="rId48"/>
    <p:sldId id="396" r:id="rId49"/>
    <p:sldId id="342" r:id="rId50"/>
    <p:sldId id="397" r:id="rId51"/>
    <p:sldId id="398" r:id="rId52"/>
    <p:sldId id="399" r:id="rId53"/>
    <p:sldId id="400" r:id="rId54"/>
    <p:sldId id="401" r:id="rId55"/>
    <p:sldId id="404" r:id="rId56"/>
    <p:sldId id="403" r:id="rId57"/>
    <p:sldId id="405" r:id="rId58"/>
    <p:sldId id="402" r:id="rId59"/>
    <p:sldId id="406" r:id="rId60"/>
    <p:sldId id="408" r:id="rId61"/>
    <p:sldId id="407" r:id="rId62"/>
    <p:sldId id="409" r:id="rId63"/>
    <p:sldId id="410" r:id="rId64"/>
    <p:sldId id="411" r:id="rId65"/>
    <p:sldId id="412" r:id="rId66"/>
    <p:sldId id="413" r:id="rId67"/>
    <p:sldId id="414" r:id="rId68"/>
    <p:sldId id="415" r:id="rId69"/>
    <p:sldId id="281" r:id="rId70"/>
    <p:sldId id="323" r:id="rId71"/>
    <p:sldId id="376" r:id="rId72"/>
    <p:sldId id="377" r:id="rId73"/>
    <p:sldId id="378" r:id="rId74"/>
    <p:sldId id="333" r:id="rId75"/>
    <p:sldId id="382" r:id="rId76"/>
    <p:sldId id="379" r:id="rId77"/>
    <p:sldId id="381" r:id="rId78"/>
    <p:sldId id="380" r:id="rId79"/>
    <p:sldId id="416" r:id="rId80"/>
  </p:sldIdLst>
  <p:sldSz cx="9144000" cy="6858000" type="screen4x3"/>
  <p:notesSz cx="7099300" cy="1023461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0" autoAdjust="0"/>
    <p:restoredTop sz="78470" autoAdjust="0"/>
  </p:normalViewPr>
  <p:slideViewPr>
    <p:cSldViewPr>
      <p:cViewPr>
        <p:scale>
          <a:sx n="50" d="100"/>
          <a:sy n="50" d="100"/>
        </p:scale>
        <p:origin x="-1476" y="-4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870"/>
    </p:cViewPr>
  </p:sorterViewPr>
  <p:notesViewPr>
    <p:cSldViewPr>
      <p:cViewPr>
        <p:scale>
          <a:sx n="125" d="100"/>
          <a:sy n="125" d="100"/>
        </p:scale>
        <p:origin x="-1158" y="1398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Relationship Id="rId86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F123C11-18BF-4FC7-A51F-1237E1A03054}" type="datetimeFigureOut">
              <a:rPr lang="cs-CZ"/>
              <a:pPr>
                <a:defRPr/>
              </a:pPr>
              <a:t>17. 1. 2016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397B5BE-15B8-437F-96D3-BF97A2DA273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5120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2616FAB3-1577-4773-80B4-F4714600D551}" type="datetimeFigureOut">
              <a:rPr lang="cs-CZ"/>
              <a:pPr>
                <a:defRPr/>
              </a:pPr>
              <a:t>17. 1. 2016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2E4C44F8-674A-440E-9DE6-67DED98338E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86024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97026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 smtClean="0"/>
          </a:p>
        </p:txBody>
      </p:sp>
      <p:sp>
        <p:nvSpPr>
          <p:cNvPr id="553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C09BD3-5ED7-4803-9656-231A90322A82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 smtClean="0"/>
          </a:p>
        </p:txBody>
      </p:sp>
      <p:sp>
        <p:nvSpPr>
          <p:cNvPr id="553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C09BD3-5ED7-4803-9656-231A90322A82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 smtClean="0"/>
          </a:p>
        </p:txBody>
      </p:sp>
      <p:sp>
        <p:nvSpPr>
          <p:cNvPr id="553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C09BD3-5ED7-4803-9656-231A90322A82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 smtClean="0"/>
          </a:p>
        </p:txBody>
      </p:sp>
      <p:sp>
        <p:nvSpPr>
          <p:cNvPr id="553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C09BD3-5ED7-4803-9656-231A90322A82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 smtClean="0"/>
          </a:p>
        </p:txBody>
      </p:sp>
      <p:sp>
        <p:nvSpPr>
          <p:cNvPr id="553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C09BD3-5ED7-4803-9656-231A90322A82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 smtClean="0"/>
          </a:p>
        </p:txBody>
      </p:sp>
      <p:sp>
        <p:nvSpPr>
          <p:cNvPr id="553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C09BD3-5ED7-4803-9656-231A90322A82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 smtClean="0"/>
          </a:p>
        </p:txBody>
      </p:sp>
      <p:sp>
        <p:nvSpPr>
          <p:cNvPr id="553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C09BD3-5ED7-4803-9656-231A90322A82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 smtClean="0"/>
          </a:p>
        </p:txBody>
      </p:sp>
      <p:sp>
        <p:nvSpPr>
          <p:cNvPr id="553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C09BD3-5ED7-4803-9656-231A90322A82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 smtClean="0"/>
          </a:p>
        </p:txBody>
      </p:sp>
      <p:sp>
        <p:nvSpPr>
          <p:cNvPr id="553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C09BD3-5ED7-4803-9656-231A90322A82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 smtClean="0"/>
          </a:p>
        </p:txBody>
      </p:sp>
      <p:sp>
        <p:nvSpPr>
          <p:cNvPr id="553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C09BD3-5ED7-4803-9656-231A90322A82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altLang="cs-CZ" dirty="0" smtClean="0"/>
              <a:t>Základní princip už známe z předchozí přednášky. Nyní se</a:t>
            </a:r>
            <a:r>
              <a:rPr lang="cs-CZ" altLang="cs-CZ" baseline="0" dirty="0" smtClean="0"/>
              <a:t> podíváme na některé situace MRI trochu podrobněji a otevřeme otázku detekce signálu a zpracování obrazu.</a:t>
            </a:r>
            <a:endParaRPr lang="cs-CZ" altLang="cs-CZ" dirty="0" smtClean="0"/>
          </a:p>
        </p:txBody>
      </p:sp>
      <p:sp>
        <p:nvSpPr>
          <p:cNvPr id="307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5EE734-090E-40BB-BD97-A3BC68DBA50B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altLang="cs-CZ" dirty="0" smtClean="0"/>
              <a:t>Poměr v počtu jader na hladině alfa a beta je dán </a:t>
            </a:r>
            <a:r>
              <a:rPr lang="cs-CZ" altLang="cs-CZ" dirty="0" err="1" smtClean="0"/>
              <a:t>Boltzmanovým</a:t>
            </a:r>
            <a:r>
              <a:rPr lang="cs-CZ" altLang="cs-CZ" dirty="0" smtClean="0"/>
              <a:t> rozdělením. Např.</a:t>
            </a:r>
            <a:r>
              <a:rPr lang="cs-CZ" altLang="cs-CZ" baseline="0" dirty="0" smtClean="0"/>
              <a:t> pro B_0=9,4 T a teplotu T=300 K vychází poměr </a:t>
            </a:r>
            <a:r>
              <a:rPr lang="cs-CZ" altLang="cs-CZ" baseline="0" dirty="0" err="1" smtClean="0"/>
              <a:t>N_alfa</a:t>
            </a:r>
            <a:r>
              <a:rPr lang="cs-CZ" altLang="cs-CZ" baseline="0" dirty="0" smtClean="0"/>
              <a:t>/</a:t>
            </a:r>
            <a:r>
              <a:rPr lang="cs-CZ" altLang="cs-CZ" baseline="0" dirty="0" err="1" smtClean="0"/>
              <a:t>N_beta</a:t>
            </a:r>
            <a:r>
              <a:rPr lang="cs-CZ" altLang="cs-CZ" baseline="0" dirty="0" smtClean="0"/>
              <a:t> = 1,000064, což znamená, že na 1 milión jader je o 64 jader více na hladině alfa. Což není moc, ale v 1g tkáně je cca 10^22 jader, takže celkově je vektor magnetizace detekovatelný.</a:t>
            </a:r>
            <a:endParaRPr lang="cs-CZ" altLang="cs-CZ" dirty="0" smtClean="0"/>
          </a:p>
        </p:txBody>
      </p:sp>
      <p:sp>
        <p:nvSpPr>
          <p:cNvPr id="553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C09BD3-5ED7-4803-9656-231A90322A82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 smtClean="0"/>
          </a:p>
        </p:txBody>
      </p:sp>
      <p:sp>
        <p:nvSpPr>
          <p:cNvPr id="553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C09BD3-5ED7-4803-9656-231A90322A82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 smtClean="0"/>
          </a:p>
        </p:txBody>
      </p:sp>
      <p:sp>
        <p:nvSpPr>
          <p:cNvPr id="553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C09BD3-5ED7-4803-9656-231A90322A82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 smtClean="0"/>
          </a:p>
        </p:txBody>
      </p:sp>
      <p:sp>
        <p:nvSpPr>
          <p:cNvPr id="553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C09BD3-5ED7-4803-9656-231A90322A82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 smtClean="0"/>
          </a:p>
        </p:txBody>
      </p:sp>
      <p:sp>
        <p:nvSpPr>
          <p:cNvPr id="553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C09BD3-5ED7-4803-9656-231A90322A82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altLang="cs-CZ" dirty="0" smtClean="0"/>
              <a:t>Přiblížení</a:t>
            </a:r>
            <a:r>
              <a:rPr lang="cs-CZ" altLang="cs-CZ" baseline="0" dirty="0" smtClean="0"/>
              <a:t> rezonance pro pevné látky: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baseline="0" dirty="0" smtClean="0"/>
              <a:t>Protože všechny atomy v látce mají chemické vazby o daných energiích, všechny atomy vykonávají tepelný pohyb (kmitají s danou frekvencí) reagují rozdílně na okolní podměty s různými frekvencemi.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baseline="0" dirty="0" smtClean="0"/>
              <a:t>Příklad 1: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baseline="0" dirty="0" smtClean="0"/>
              <a:t>Jistě jste slyšeli o případu, kdy při zpěvu praskaly sklenice. Je to možné a proč? Zpívala tak hlasitě? Odpověď je v rezonanci. Dejme tomu, že rezonanční frekvence skla je 600Hz. Pokud má zvuk frekvenci 300 HZ nebo 900  Hz, pravděpodobnost, že zvuk bude interagovat s atomy skla je velmi malá (téměř 0), takže jim nepředá svou energii a ony nebudou mít dostatek energie uvolnit se ze vazem, které je potají. Pokud se ovšem bude frekvence zvuku blížit k rezonanční frekvenci skla, tak v těsné blízkosti 600 Hz pravděpodobnost interakce velmi prudce roste a při 600 Hz nabývá maximální hodnoty. Takže pokud by zpěvačka sladila frekvenci svého hlasu s rezonanční frekvencí skla (v našem vymyšleném případě 600 Hz), tak </a:t>
            </a:r>
            <a:r>
              <a:rPr lang="cs-CZ" altLang="cs-CZ" baseline="0" dirty="0" err="1" smtClean="0"/>
              <a:t>be</a:t>
            </a:r>
            <a:r>
              <a:rPr lang="cs-CZ" altLang="cs-CZ" baseline="0" dirty="0" smtClean="0"/>
              <a:t> pravděpodobnost, že rozbije skleničku byla velká a opravdu by mohla prasknout.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dirty="0" smtClean="0"/>
              <a:t>Příklad 2: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dirty="0" smtClean="0"/>
              <a:t>Vojáci</a:t>
            </a:r>
            <a:r>
              <a:rPr lang="cs-CZ" altLang="cs-CZ" baseline="0" dirty="0" smtClean="0"/>
              <a:t> pochodují přesně dle předpisů, takže jejich pohyb je periodický (má určitou frekvenci). Ovšem pochodují-li přes most, tak pohodový rytmus ruší, aby se nastalo to, že frekvence jejich pochodu (dupnutí na most) nebude blízká rezonanční frekvenci materiálu mostu a tím by mohlo dojít k narušení pevnosti mostu.</a:t>
            </a:r>
            <a:endParaRPr lang="cs-CZ" altLang="cs-CZ" dirty="0" smtClean="0"/>
          </a:p>
        </p:txBody>
      </p:sp>
      <p:sp>
        <p:nvSpPr>
          <p:cNvPr id="553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C09BD3-5ED7-4803-9656-231A90322A82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 smtClean="0"/>
          </a:p>
        </p:txBody>
      </p:sp>
      <p:sp>
        <p:nvSpPr>
          <p:cNvPr id="553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C09BD3-5ED7-4803-9656-231A90322A82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 smtClean="0"/>
          </a:p>
        </p:txBody>
      </p:sp>
      <p:sp>
        <p:nvSpPr>
          <p:cNvPr id="553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C09BD3-5ED7-4803-9656-231A90322A82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altLang="cs-CZ" dirty="0" smtClean="0"/>
              <a:t>Sfázování precese magnetických moment jader je EXTRÉMNĚ důležité.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dirty="0" smtClean="0"/>
              <a:t>Pokud by k sfázování nedošlo,</a:t>
            </a:r>
            <a:r>
              <a:rPr lang="cs-CZ" altLang="cs-CZ" baseline="0" dirty="0" smtClean="0"/>
              <a:t> tak je jak transverzální tak longitudinální magnetizace rovna 0!!! (nakreslit na tabuli a podrobně vysvětlit!!!)</a:t>
            </a:r>
            <a:endParaRPr lang="cs-CZ" altLang="cs-CZ" dirty="0" smtClean="0"/>
          </a:p>
        </p:txBody>
      </p:sp>
      <p:sp>
        <p:nvSpPr>
          <p:cNvPr id="553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C09BD3-5ED7-4803-9656-231A90322A82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 smtClean="0"/>
          </a:p>
        </p:txBody>
      </p:sp>
      <p:sp>
        <p:nvSpPr>
          <p:cNvPr id="553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C09BD3-5ED7-4803-9656-231A90322A82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altLang="cs-CZ" dirty="0" smtClean="0"/>
              <a:t>Neexistuje</a:t>
            </a:r>
            <a:r>
              <a:rPr lang="cs-CZ" altLang="cs-CZ" baseline="0" dirty="0" smtClean="0"/>
              <a:t> magnetický monopól.</a:t>
            </a:r>
            <a:endParaRPr lang="cs-CZ" altLang="cs-CZ" dirty="0" smtClean="0"/>
          </a:p>
        </p:txBody>
      </p:sp>
      <p:sp>
        <p:nvSpPr>
          <p:cNvPr id="553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C09BD3-5ED7-4803-9656-231A90322A82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 smtClean="0"/>
          </a:p>
        </p:txBody>
      </p:sp>
      <p:sp>
        <p:nvSpPr>
          <p:cNvPr id="553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C09BD3-5ED7-4803-9656-231A90322A82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 smtClean="0"/>
          </a:p>
        </p:txBody>
      </p:sp>
      <p:sp>
        <p:nvSpPr>
          <p:cNvPr id="553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C09BD3-5ED7-4803-9656-231A90322A82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 smtClean="0"/>
          </a:p>
        </p:txBody>
      </p:sp>
      <p:sp>
        <p:nvSpPr>
          <p:cNvPr id="553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C09BD3-5ED7-4803-9656-231A90322A82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 smtClean="0"/>
          </a:p>
        </p:txBody>
      </p:sp>
      <p:sp>
        <p:nvSpPr>
          <p:cNvPr id="553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C09BD3-5ED7-4803-9656-231A90322A82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 smtClean="0"/>
          </a:p>
        </p:txBody>
      </p:sp>
      <p:sp>
        <p:nvSpPr>
          <p:cNvPr id="553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C09BD3-5ED7-4803-9656-231A90322A82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 smtClean="0"/>
          </a:p>
        </p:txBody>
      </p:sp>
      <p:sp>
        <p:nvSpPr>
          <p:cNvPr id="553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C09BD3-5ED7-4803-9656-231A90322A82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altLang="cs-CZ" dirty="0" smtClean="0"/>
              <a:t>Nastavení času, v kterém budeme detekovat signál je velmi důležité. Pokud</a:t>
            </a:r>
            <a:r>
              <a:rPr lang="cs-CZ" altLang="cs-CZ" baseline="0" dirty="0" smtClean="0"/>
              <a:t> budeme snímat např. po 3000mx dostáváme </a:t>
            </a:r>
            <a:r>
              <a:rPr lang="cs-CZ" altLang="cs-CZ" baseline="0" dirty="0" err="1" smtClean="0"/>
              <a:t>relatvně</a:t>
            </a:r>
            <a:r>
              <a:rPr lang="cs-CZ" altLang="cs-CZ" baseline="0" dirty="0" smtClean="0"/>
              <a:t> dobrý kontrast mezi CSF a šedou hmotou (GM), ale už nedokážeme rozlišit GM a tuk. Proto je třeba měření nastavit optimálním způsobem, v tomto případě kolem 600ms kdy je maximální kontrast (rozdíl </a:t>
            </a:r>
            <a:r>
              <a:rPr lang="cs-CZ" altLang="cs-CZ" baseline="0" dirty="0" err="1" smtClean="0"/>
              <a:t>M_z</a:t>
            </a:r>
            <a:r>
              <a:rPr lang="cs-CZ" altLang="cs-CZ" baseline="0" dirty="0" smtClean="0"/>
              <a:t> pro různé tkáně). Při této volbě dostáváme výsledný obraz tzv. T1 vážený, protože k výslednému signálu nejvíce přispívá signál z T1 relaxace.</a:t>
            </a:r>
            <a:endParaRPr lang="cs-CZ" altLang="cs-CZ" dirty="0" smtClean="0"/>
          </a:p>
        </p:txBody>
      </p:sp>
      <p:sp>
        <p:nvSpPr>
          <p:cNvPr id="553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C09BD3-5ED7-4803-9656-231A90322A82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altLang="cs-CZ" dirty="0" smtClean="0"/>
              <a:t>Pokud nastavíme čas detekce na cca 150ms (srovnej</a:t>
            </a:r>
            <a:r>
              <a:rPr lang="cs-CZ" altLang="cs-CZ" baseline="0" dirty="0" smtClean="0"/>
              <a:t> s předchozím příkladem) v signálu převládá magnetizace v rovině </a:t>
            </a:r>
            <a:r>
              <a:rPr lang="cs-CZ" altLang="cs-CZ" baseline="0" dirty="0" err="1" smtClean="0"/>
              <a:t>xy</a:t>
            </a:r>
            <a:r>
              <a:rPr lang="cs-CZ" altLang="cs-CZ" baseline="0" dirty="0" smtClean="0"/>
              <a:t> (tudíž T2) a dostáváme T2 vážený obraz. 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baseline="0" dirty="0" smtClean="0"/>
              <a:t>Jak je vidět kontrast mezi tukem a GM není velký, ale doba snímání je kratší, takže v některých případech může být T2 obraz výhodnější. Volba sekvence a zobrazení záleží na důvodu vyšetření.</a:t>
            </a:r>
            <a:endParaRPr lang="cs-CZ" altLang="cs-CZ" dirty="0" smtClean="0"/>
          </a:p>
        </p:txBody>
      </p:sp>
      <p:sp>
        <p:nvSpPr>
          <p:cNvPr id="553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C09BD3-5ED7-4803-9656-231A90322A82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altLang="cs-CZ" dirty="0" smtClean="0"/>
              <a:t>Čím rozdílnější</a:t>
            </a:r>
            <a:r>
              <a:rPr lang="cs-CZ" altLang="cs-CZ" baseline="0" dirty="0" smtClean="0"/>
              <a:t> relaxační časy mezi tkáněmi, tím větší kontrast ve výsledném obraze.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baseline="0" dirty="0" smtClean="0"/>
              <a:t>U T1 váženého obrazu má CSF mnohem delší T1 (~2000ms, je výrazně tmavší) než zbytek a šedá hmota (~1000ms) je tmavší než bílá (~600ms)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baseline="0" dirty="0" smtClean="0"/>
              <a:t>U T2 váženého obrazu je tomu naopak. CSF je světlá, šedá je tmavší a bílá nejtmavší.</a:t>
            </a:r>
            <a:endParaRPr lang="cs-CZ" altLang="cs-CZ" dirty="0" smtClean="0"/>
          </a:p>
        </p:txBody>
      </p:sp>
      <p:sp>
        <p:nvSpPr>
          <p:cNvPr id="553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C09BD3-5ED7-4803-9656-231A90322A82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 smtClean="0"/>
          </a:p>
        </p:txBody>
      </p:sp>
      <p:sp>
        <p:nvSpPr>
          <p:cNvPr id="553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C09BD3-5ED7-4803-9656-231A90322A82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 smtClean="0"/>
          </a:p>
        </p:txBody>
      </p:sp>
      <p:sp>
        <p:nvSpPr>
          <p:cNvPr id="553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C09BD3-5ED7-4803-9656-231A90322A82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 smtClean="0"/>
          </a:p>
        </p:txBody>
      </p:sp>
      <p:sp>
        <p:nvSpPr>
          <p:cNvPr id="553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C09BD3-5ED7-4803-9656-231A90322A82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 smtClean="0"/>
          </a:p>
        </p:txBody>
      </p:sp>
      <p:sp>
        <p:nvSpPr>
          <p:cNvPr id="553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C09BD3-5ED7-4803-9656-231A90322A82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 smtClean="0"/>
          </a:p>
        </p:txBody>
      </p:sp>
      <p:sp>
        <p:nvSpPr>
          <p:cNvPr id="553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C09BD3-5ED7-4803-9656-231A90322A82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 smtClean="0"/>
          </a:p>
        </p:txBody>
      </p:sp>
      <p:sp>
        <p:nvSpPr>
          <p:cNvPr id="553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C09BD3-5ED7-4803-9656-231A90322A82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43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 smtClean="0"/>
          </a:p>
        </p:txBody>
      </p:sp>
      <p:sp>
        <p:nvSpPr>
          <p:cNvPr id="553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C09BD3-5ED7-4803-9656-231A90322A82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44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altLang="cs-CZ" dirty="0" smtClean="0"/>
              <a:t>Pulzní</a:t>
            </a:r>
            <a:r>
              <a:rPr lang="cs-CZ" altLang="cs-CZ" baseline="0" dirty="0" smtClean="0"/>
              <a:t> cívky mohou být zároveň i přijímací.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dirty="0" smtClean="0"/>
              <a:t>Po</a:t>
            </a:r>
            <a:r>
              <a:rPr lang="cs-CZ" altLang="cs-CZ" baseline="0" dirty="0" smtClean="0"/>
              <a:t> vychylovacím pulzu se cívka „přepne“ do detekčního modu. Používalo se v minulosti nyní už moc ne.</a:t>
            </a:r>
            <a:endParaRPr lang="cs-CZ" altLang="cs-CZ" dirty="0" smtClean="0"/>
          </a:p>
        </p:txBody>
      </p:sp>
      <p:sp>
        <p:nvSpPr>
          <p:cNvPr id="553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C09BD3-5ED7-4803-9656-231A90322A82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45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baseline="0" dirty="0" smtClean="0"/>
          </a:p>
        </p:txBody>
      </p:sp>
      <p:sp>
        <p:nvSpPr>
          <p:cNvPr id="553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C09BD3-5ED7-4803-9656-231A90322A82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46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altLang="cs-CZ" baseline="0" dirty="0" smtClean="0"/>
              <a:t>Detekovaný signál FID.</a:t>
            </a:r>
          </a:p>
        </p:txBody>
      </p:sp>
      <p:sp>
        <p:nvSpPr>
          <p:cNvPr id="553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C09BD3-5ED7-4803-9656-231A90322A82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47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altLang="cs-CZ" dirty="0" smtClean="0"/>
              <a:t>V reálu naměříme relaxační</a:t>
            </a:r>
            <a:r>
              <a:rPr lang="cs-CZ" altLang="cs-CZ" baseline="0" dirty="0" smtClean="0"/>
              <a:t> čas T2*, který je výrazně kratší než T2. Zrychlení relaxace v rovině </a:t>
            </a:r>
            <a:r>
              <a:rPr lang="cs-CZ" altLang="cs-CZ" baseline="0" dirty="0" err="1" smtClean="0"/>
              <a:t>xy</a:t>
            </a:r>
            <a:r>
              <a:rPr lang="cs-CZ" altLang="cs-CZ" baseline="0" dirty="0" smtClean="0"/>
              <a:t> je způsobeno nehomogenitami statického pole B0. 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baseline="0" dirty="0" smtClean="0"/>
              <a:t>Díky nim dochází k rychlejšímu rozfázování jednotlivých </a:t>
            </a:r>
            <a:r>
              <a:rPr lang="cs-CZ" altLang="cs-CZ" baseline="0" dirty="0" err="1" smtClean="0"/>
              <a:t>mag</a:t>
            </a:r>
            <a:r>
              <a:rPr lang="cs-CZ" altLang="cs-CZ" baseline="0" dirty="0" smtClean="0"/>
              <a:t>. momentů.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baseline="0" dirty="0" smtClean="0"/>
              <a:t>Pomocí speciálních pulzních sekvencí můžeme měřit přímo T2…</a:t>
            </a:r>
          </a:p>
        </p:txBody>
      </p:sp>
      <p:sp>
        <p:nvSpPr>
          <p:cNvPr id="553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C09BD3-5ED7-4803-9656-231A90322A82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48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baseline="0" dirty="0" smtClean="0"/>
          </a:p>
        </p:txBody>
      </p:sp>
      <p:sp>
        <p:nvSpPr>
          <p:cNvPr id="553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C09BD3-5ED7-4803-9656-231A90322A82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49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 smtClean="0"/>
          </a:p>
        </p:txBody>
      </p:sp>
      <p:sp>
        <p:nvSpPr>
          <p:cNvPr id="553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C09BD3-5ED7-4803-9656-231A90322A82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altLang="cs-CZ" baseline="0" dirty="0" smtClean="0"/>
              <a:t>Vlevo je FID v časové doméně (na ose x je čas t)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baseline="0" dirty="0" smtClean="0"/>
              <a:t>Vpravo je FID po aplikaci Fourierovy transformace. Na ose x je frekvence.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baseline="0" dirty="0" smtClean="0"/>
              <a:t>1. Obrázek je pouze 1 periodický tlumený kmitavý pohyb, proto po FT dostáváme pouze 1 </a:t>
            </a:r>
            <a:r>
              <a:rPr lang="cs-CZ" altLang="cs-CZ" baseline="0" dirty="0" err="1" smtClean="0"/>
              <a:t>peak</a:t>
            </a:r>
            <a:r>
              <a:rPr lang="cs-CZ" altLang="cs-CZ" baseline="0" dirty="0" smtClean="0"/>
              <a:t>.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baseline="0" dirty="0" smtClean="0"/>
              <a:t>2. Obrázek je už součtem 2 tlumených periodických pohybů, což se projeví po FT 2 </a:t>
            </a:r>
            <a:r>
              <a:rPr lang="cs-CZ" altLang="cs-CZ" baseline="0" dirty="0" err="1" smtClean="0"/>
              <a:t>peaky</a:t>
            </a:r>
            <a:r>
              <a:rPr lang="cs-CZ" altLang="cs-CZ" baseline="0" dirty="0" smtClean="0"/>
              <a:t>.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baseline="0" dirty="0" smtClean="0"/>
              <a:t>3. Obrázek je už složen z několika různých tlumených kmitů s různou amplitudou. Díky FT jsme schopni odhalit jaké frekvence se podíleli na FID. </a:t>
            </a:r>
          </a:p>
        </p:txBody>
      </p:sp>
      <p:sp>
        <p:nvSpPr>
          <p:cNvPr id="553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C09BD3-5ED7-4803-9656-231A90322A82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50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 smtClean="0"/>
          </a:p>
        </p:txBody>
      </p:sp>
      <p:sp>
        <p:nvSpPr>
          <p:cNvPr id="553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C09BD3-5ED7-4803-9656-231A90322A82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51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 smtClean="0"/>
          </a:p>
        </p:txBody>
      </p:sp>
      <p:sp>
        <p:nvSpPr>
          <p:cNvPr id="553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C09BD3-5ED7-4803-9656-231A90322A82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52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 smtClean="0"/>
          </a:p>
        </p:txBody>
      </p:sp>
      <p:sp>
        <p:nvSpPr>
          <p:cNvPr id="553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C09BD3-5ED7-4803-9656-231A90322A82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53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 smtClean="0"/>
          </a:p>
        </p:txBody>
      </p:sp>
      <p:sp>
        <p:nvSpPr>
          <p:cNvPr id="553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C09BD3-5ED7-4803-9656-231A90322A82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54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 smtClean="0"/>
          </a:p>
        </p:txBody>
      </p:sp>
      <p:sp>
        <p:nvSpPr>
          <p:cNvPr id="553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C09BD3-5ED7-4803-9656-231A90322A82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55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 smtClean="0"/>
          </a:p>
        </p:txBody>
      </p:sp>
      <p:sp>
        <p:nvSpPr>
          <p:cNvPr id="553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C09BD3-5ED7-4803-9656-231A90322A82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56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 smtClean="0"/>
          </a:p>
        </p:txBody>
      </p:sp>
      <p:sp>
        <p:nvSpPr>
          <p:cNvPr id="553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C09BD3-5ED7-4803-9656-231A90322A82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57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 smtClean="0"/>
          </a:p>
        </p:txBody>
      </p:sp>
      <p:sp>
        <p:nvSpPr>
          <p:cNvPr id="553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C09BD3-5ED7-4803-9656-231A90322A82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58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 smtClean="0"/>
          </a:p>
        </p:txBody>
      </p:sp>
      <p:sp>
        <p:nvSpPr>
          <p:cNvPr id="553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C09BD3-5ED7-4803-9656-231A90322A82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59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 smtClean="0"/>
          </a:p>
        </p:txBody>
      </p:sp>
      <p:sp>
        <p:nvSpPr>
          <p:cNvPr id="553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C09BD3-5ED7-4803-9656-231A90322A82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 smtClean="0"/>
          </a:p>
        </p:txBody>
      </p:sp>
      <p:sp>
        <p:nvSpPr>
          <p:cNvPr id="553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C09BD3-5ED7-4803-9656-231A90322A82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60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 smtClean="0"/>
          </a:p>
        </p:txBody>
      </p:sp>
      <p:sp>
        <p:nvSpPr>
          <p:cNvPr id="553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C09BD3-5ED7-4803-9656-231A90322A82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61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 smtClean="0"/>
          </a:p>
        </p:txBody>
      </p:sp>
      <p:sp>
        <p:nvSpPr>
          <p:cNvPr id="553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C09BD3-5ED7-4803-9656-231A90322A82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62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 smtClean="0"/>
          </a:p>
        </p:txBody>
      </p:sp>
      <p:sp>
        <p:nvSpPr>
          <p:cNvPr id="553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C09BD3-5ED7-4803-9656-231A90322A82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63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 smtClean="0"/>
          </a:p>
        </p:txBody>
      </p:sp>
      <p:sp>
        <p:nvSpPr>
          <p:cNvPr id="553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C09BD3-5ED7-4803-9656-231A90322A82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64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altLang="cs-CZ" dirty="0" smtClean="0"/>
              <a:t>Obraz v k-prostoru</a:t>
            </a:r>
            <a:r>
              <a:rPr lang="cs-CZ" altLang="cs-CZ" baseline="0" dirty="0" smtClean="0"/>
              <a:t> je středově symetrický.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baseline="0" dirty="0" smtClean="0"/>
              <a:t>Středová oblast je oblastí nízkých frekvencí (informace o hrubém obraze) a okolí je oblast vysokých frekvencí, která obsahuje detailní informace obrazu.</a:t>
            </a:r>
            <a:endParaRPr lang="cs-CZ" altLang="cs-CZ" dirty="0" smtClean="0"/>
          </a:p>
        </p:txBody>
      </p:sp>
      <p:sp>
        <p:nvSpPr>
          <p:cNvPr id="553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C09BD3-5ED7-4803-9656-231A90322A82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65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altLang="cs-CZ" dirty="0" smtClean="0"/>
              <a:t>Po aplikaci</a:t>
            </a:r>
            <a:r>
              <a:rPr lang="cs-CZ" altLang="cs-CZ" baseline="0" dirty="0" smtClean="0"/>
              <a:t> 2D Fourierovy transformace na data v k-prostoru, dostáváme výsledný obraz v rovině </a:t>
            </a:r>
            <a:r>
              <a:rPr lang="cs-CZ" altLang="cs-CZ" baseline="0" dirty="0" err="1" smtClean="0"/>
              <a:t>xy</a:t>
            </a:r>
            <a:r>
              <a:rPr lang="cs-CZ" altLang="cs-CZ" baseline="0" dirty="0" smtClean="0"/>
              <a:t>.</a:t>
            </a:r>
            <a:endParaRPr lang="cs-CZ" altLang="cs-CZ" dirty="0" smtClean="0"/>
          </a:p>
        </p:txBody>
      </p:sp>
      <p:sp>
        <p:nvSpPr>
          <p:cNvPr id="553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C09BD3-5ED7-4803-9656-231A90322A82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66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 smtClean="0"/>
          </a:p>
        </p:txBody>
      </p:sp>
      <p:sp>
        <p:nvSpPr>
          <p:cNvPr id="553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C09BD3-5ED7-4803-9656-231A90322A82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67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 smtClean="0"/>
          </a:p>
        </p:txBody>
      </p:sp>
      <p:sp>
        <p:nvSpPr>
          <p:cNvPr id="553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C09BD3-5ED7-4803-9656-231A90322A82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68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altLang="cs-CZ" dirty="0" smtClean="0"/>
              <a:t>Děkuji Vám</a:t>
            </a:r>
            <a:r>
              <a:rPr lang="cs-CZ" altLang="cs-CZ" baseline="0" dirty="0" smtClean="0"/>
              <a:t> za pozornost, snad jste si něco zapamatovali </a:t>
            </a:r>
            <a:r>
              <a:rPr lang="cs-CZ" altLang="cs-CZ" baseline="0" dirty="0" smtClean="0">
                <a:sym typeface="Wingdings" panose="05000000000000000000" pitchFamily="2" charset="2"/>
              </a:rPr>
              <a:t></a:t>
            </a:r>
            <a:endParaRPr lang="cs-CZ" altLang="cs-CZ" dirty="0" smtClean="0"/>
          </a:p>
        </p:txBody>
      </p:sp>
      <p:sp>
        <p:nvSpPr>
          <p:cNvPr id="563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D00C8F-E14C-4B88-969D-FD0CD248430F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69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 smtClean="0"/>
          </a:p>
        </p:txBody>
      </p:sp>
      <p:sp>
        <p:nvSpPr>
          <p:cNvPr id="553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C09BD3-5ED7-4803-9656-231A90322A82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3B864-93B1-4419-A8F6-500628149E7F}" type="slidenum">
              <a:rPr lang="cs-CZ" smtClean="0"/>
              <a:t>70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262664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3B864-93B1-4419-A8F6-500628149E7F}" type="slidenum">
              <a:rPr lang="cs-CZ" smtClean="0"/>
              <a:t>71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262664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3B864-93B1-4419-A8F6-500628149E7F}" type="slidenum">
              <a:rPr lang="cs-CZ" smtClean="0"/>
              <a:t>72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262664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Zde vidíme, že z původně jedné energetické hladiny vznikly 3 v důsledku interakce magnetického momentu atomu s vnějším magnetickým</a:t>
            </a:r>
            <a:r>
              <a:rPr lang="cs-CZ" baseline="0" dirty="0" smtClean="0"/>
              <a:t> polem. </a:t>
            </a:r>
          </a:p>
          <a:p>
            <a:r>
              <a:rPr lang="cs-CZ" baseline="0" dirty="0" err="1" smtClean="0"/>
              <a:t>Zeeman</a:t>
            </a:r>
            <a:r>
              <a:rPr lang="cs-CZ" baseline="0" dirty="0" smtClean="0"/>
              <a:t> pozoroval jev na celkovém magnetickém momentu atomu. Pro MR je důležitý </a:t>
            </a:r>
            <a:r>
              <a:rPr lang="cs-CZ" baseline="0" dirty="0" err="1" smtClean="0"/>
              <a:t>poze</a:t>
            </a:r>
            <a:r>
              <a:rPr lang="cs-CZ" baseline="0" dirty="0" smtClean="0"/>
              <a:t> jaderný magnetický moment, ale princip je obdobný.</a:t>
            </a:r>
          </a:p>
          <a:p>
            <a:r>
              <a:rPr lang="cs-CZ" baseline="0" dirty="0" smtClean="0"/>
              <a:t>Pokud by byl spin ½, pak vzniknou 2 energetické hladiny E_0 +- ½ gama H B. Takto vzniknou 2 energeticky odlišné stavy při MR vodíku (po směru a proti směru magnetického pole B)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3B864-93B1-4419-A8F6-500628149E7F}" type="slidenum">
              <a:rPr lang="cs-CZ" smtClean="0"/>
              <a:t>73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262664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3B864-93B1-4419-A8F6-500628149E7F}" type="slidenum">
              <a:rPr lang="cs-CZ" smtClean="0"/>
              <a:t>74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262664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3B864-93B1-4419-A8F6-500628149E7F}" type="slidenum">
              <a:rPr lang="cs-CZ" smtClean="0"/>
              <a:t>75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262664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Na grafu vidíme 4 význačné skupiny. </a:t>
            </a:r>
          </a:p>
          <a:p>
            <a:r>
              <a:rPr lang="cs-CZ" dirty="0" smtClean="0"/>
              <a:t>Ta, jenž má nejmenší intenzitu patří rozpouštědlu,</a:t>
            </a:r>
            <a:r>
              <a:rPr lang="cs-CZ" baseline="0" dirty="0" smtClean="0"/>
              <a:t> ostatní pocházejí z </a:t>
            </a:r>
            <a:r>
              <a:rPr lang="cs-CZ" baseline="0" dirty="0" err="1" smtClean="0"/>
              <a:t>ethanolu</a:t>
            </a:r>
            <a:r>
              <a:rPr lang="cs-CZ" baseline="0" dirty="0" smtClean="0"/>
              <a:t>.</a:t>
            </a:r>
          </a:p>
          <a:p>
            <a:r>
              <a:rPr lang="cs-CZ" dirty="0" smtClean="0"/>
              <a:t>Měření se provádělo na jádrech vodíku (nikoliv uhlíku), takže nás zajímají</a:t>
            </a:r>
            <a:r>
              <a:rPr lang="cs-CZ" baseline="0" dirty="0" smtClean="0"/>
              <a:t> 3 skupiny. OH, CH2 a CH3.</a:t>
            </a:r>
          </a:p>
          <a:p>
            <a:r>
              <a:rPr lang="cs-CZ" baseline="0" dirty="0" smtClean="0"/>
              <a:t>Vodík z OH skupiny je už hodně vzdálen </a:t>
            </a:r>
            <a:r>
              <a:rPr lang="cs-CZ" baseline="0" dirty="0" err="1" smtClean="0"/>
              <a:t>vzdálen</a:t>
            </a:r>
            <a:r>
              <a:rPr lang="cs-CZ" baseline="0" dirty="0" smtClean="0"/>
              <a:t> od CH2 skupiny, proto k interakci s vodíky z CH2 skupiny </a:t>
            </a:r>
            <a:r>
              <a:rPr lang="cs-CZ" baseline="0" dirty="0" err="1" smtClean="0"/>
              <a:t>nedojází</a:t>
            </a:r>
            <a:r>
              <a:rPr lang="cs-CZ" baseline="0" dirty="0" smtClean="0"/>
              <a:t>, což se projeví jako singletní signál.</a:t>
            </a:r>
          </a:p>
          <a:p>
            <a:r>
              <a:rPr lang="cs-CZ" baseline="0" dirty="0" err="1" smtClean="0"/>
              <a:t>Vodíci</a:t>
            </a:r>
            <a:r>
              <a:rPr lang="cs-CZ" baseline="0" dirty="0" smtClean="0"/>
              <a:t> z CH3 skupiny interagují se 2 vodíky z CH2 skupiny, proto detekovaný signál musí být </a:t>
            </a:r>
            <a:r>
              <a:rPr lang="cs-CZ" baseline="0" dirty="0" err="1" smtClean="0"/>
              <a:t>tripletní</a:t>
            </a:r>
            <a:r>
              <a:rPr lang="cs-CZ" baseline="0" dirty="0" smtClean="0"/>
              <a:t>.</a:t>
            </a:r>
          </a:p>
          <a:p>
            <a:r>
              <a:rPr lang="cs-CZ" baseline="0" dirty="0" smtClean="0"/>
              <a:t>A poslední skupina je CH2, kde </a:t>
            </a:r>
            <a:r>
              <a:rPr lang="cs-CZ" baseline="0" dirty="0" err="1" smtClean="0"/>
              <a:t>vodíci</a:t>
            </a:r>
            <a:r>
              <a:rPr lang="cs-CZ" baseline="0" dirty="0" smtClean="0"/>
              <a:t> interagují se 3 vodíky z CH3 skupiny, proto je signál </a:t>
            </a:r>
            <a:r>
              <a:rPr lang="cs-CZ" baseline="0" dirty="0" err="1" smtClean="0"/>
              <a:t>kvadrupletní</a:t>
            </a:r>
            <a:r>
              <a:rPr lang="cs-CZ" baseline="0" dirty="0" smtClean="0"/>
              <a:t>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3B864-93B1-4419-A8F6-500628149E7F}" type="slidenum">
              <a:rPr lang="cs-CZ" smtClean="0"/>
              <a:t>76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262664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Přiblížení předchozího příkladu pro skupiny CH2 a CH3.</a:t>
            </a:r>
          </a:p>
          <a:p>
            <a:r>
              <a:rPr lang="cs-CZ" dirty="0" smtClean="0"/>
              <a:t>Intenzita signálu se pro spiny ½ řídí dle</a:t>
            </a:r>
            <a:r>
              <a:rPr lang="cs-CZ" baseline="0" dirty="0" smtClean="0"/>
              <a:t> Pascalova trojúhelníku. (nakreslit na tabuli).</a:t>
            </a:r>
          </a:p>
          <a:p>
            <a:r>
              <a:rPr lang="cs-CZ" baseline="0" dirty="0" smtClean="0"/>
              <a:t>Takže dublet tvoří 2 stejně intenzivní </a:t>
            </a:r>
            <a:r>
              <a:rPr lang="cs-CZ" baseline="0" dirty="0" err="1" smtClean="0"/>
              <a:t>peaky</a:t>
            </a:r>
            <a:r>
              <a:rPr lang="cs-CZ" baseline="0" dirty="0" smtClean="0"/>
              <a:t> (v </a:t>
            </a:r>
            <a:r>
              <a:rPr lang="cs-CZ" baseline="0" dirty="0" err="1" smtClean="0"/>
              <a:t>Pascal.troj</a:t>
            </a:r>
            <a:r>
              <a:rPr lang="cs-CZ" baseline="0" dirty="0" smtClean="0"/>
              <a:t>. Je na druhém řádku 1:1)</a:t>
            </a:r>
          </a:p>
          <a:p>
            <a:r>
              <a:rPr lang="cs-CZ" baseline="0" dirty="0" err="1" smtClean="0"/>
              <a:t>Tripletní</a:t>
            </a:r>
            <a:r>
              <a:rPr lang="cs-CZ" baseline="0" dirty="0" smtClean="0"/>
              <a:t> signál má intenzitu v poměru 1:2:1 (viz CH3)</a:t>
            </a:r>
          </a:p>
          <a:p>
            <a:r>
              <a:rPr lang="cs-CZ" baseline="0" dirty="0" err="1" smtClean="0"/>
              <a:t>Kvadrupletní</a:t>
            </a:r>
            <a:r>
              <a:rPr lang="cs-CZ" baseline="0" dirty="0" smtClean="0"/>
              <a:t> signál má intenzitu signálu v poměru 1:3:3:1 (viz CH2) </a:t>
            </a:r>
            <a:r>
              <a:rPr lang="cs-CZ" baseline="0" dirty="0" err="1" smtClean="0"/>
              <a:t>atp</a:t>
            </a:r>
            <a:r>
              <a:rPr lang="cs-CZ" baseline="0" dirty="0" smtClean="0"/>
              <a:t>…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3B864-93B1-4419-A8F6-500628149E7F}" type="slidenum">
              <a:rPr lang="cs-CZ" smtClean="0"/>
              <a:t>77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262664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3B864-93B1-4419-A8F6-500628149E7F}" type="slidenum">
              <a:rPr lang="cs-CZ" smtClean="0"/>
              <a:t>78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2626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 smtClean="0"/>
          </a:p>
        </p:txBody>
      </p:sp>
      <p:sp>
        <p:nvSpPr>
          <p:cNvPr id="553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C09BD3-5ED7-4803-9656-231A90322A82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 smtClean="0"/>
          </a:p>
        </p:txBody>
      </p:sp>
      <p:sp>
        <p:nvSpPr>
          <p:cNvPr id="553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C09BD3-5ED7-4803-9656-231A90322A82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cs-CZ" alt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2400945"/>
            <a:ext cx="6858000" cy="1470025"/>
          </a:xfrm>
        </p:spPr>
        <p:txBody>
          <a:bodyPr anchor="b"/>
          <a:lstStyle>
            <a:lvl1pPr algn="l">
              <a:defRPr lang="bs-Latn-BA" sz="5400" b="1" kern="12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Microsoft New Tai Lue" pitchFamily="34" charset="0"/>
                <a:ea typeface="+mj-ea"/>
                <a:cs typeface="Microsoft New Tai Lue" pitchFamily="34" charset="0"/>
              </a:defRPr>
            </a:lvl1pPr>
          </a:lstStyle>
          <a:p>
            <a:r>
              <a:rPr lang="cs-CZ" smtClean="0"/>
              <a:t>Kliknutím lze upravit styl.</a:t>
            </a:r>
            <a:endParaRPr lang="bs-Latn-B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915544"/>
            <a:ext cx="6858000" cy="504056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bs-Latn-B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D26C9-621E-4AD5-8252-360770DED567}" type="datetimeFigureOut">
              <a:rPr lang="cs-CZ"/>
              <a:pPr>
                <a:defRPr/>
              </a:pPr>
              <a:t>17. 1. 2016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0B40A-3366-49EA-B5FD-CCA72AF4914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1606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bs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FE3E6-E889-4A33-8988-29B6531E398A}" type="datetimeFigureOut">
              <a:rPr lang="cs-CZ"/>
              <a:pPr>
                <a:defRPr/>
              </a:pPr>
              <a:t>17. 1. 2016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0401A-827A-4690-B2AE-855DFA81C49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6000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bs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2492D-684B-42D4-8B53-A241524735A4}" type="datetimeFigureOut">
              <a:rPr lang="cs-CZ"/>
              <a:pPr>
                <a:defRPr/>
              </a:pPr>
              <a:t>17. 1. 2016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6E04A-7192-4372-8E1D-0D6A3AE6DAC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6819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903468" y="274638"/>
            <a:ext cx="7001588" cy="1143000"/>
          </a:xfrm>
          <a:prstGeom prst="rect">
            <a:avLst/>
          </a:prstGeom>
          <a:noFill/>
        </p:spPr>
        <p:txBody>
          <a:bodyPr/>
          <a:lstStyle/>
          <a:p>
            <a:r>
              <a:rPr lang="cs-CZ" smtClean="0"/>
              <a:t>Kliknutím lze upravit styl.</a:t>
            </a:r>
            <a:endParaRPr lang="bs-Latn-BA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1905000" y="1556792"/>
            <a:ext cx="7010400" cy="4569371"/>
          </a:xfrm>
          <a:prstGeom prst="rect">
            <a:avLst/>
          </a:prstGeom>
          <a:noFill/>
        </p:spPr>
        <p:txBody>
          <a:bodyPr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8E333-0F1E-418E-B1D0-C1E2D1A88AA4}" type="datetimeFigureOut">
              <a:rPr lang="cs-CZ"/>
              <a:pPr>
                <a:defRPr/>
              </a:pPr>
              <a:t>17. 1. 2016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5CC3B-7161-4ACE-8013-1A69FBB3247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9429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87" y="4406900"/>
            <a:ext cx="6970713" cy="1362075"/>
          </a:xfrm>
        </p:spPr>
        <p:txBody>
          <a:bodyPr anchor="t"/>
          <a:lstStyle>
            <a:lvl1pPr algn="l" defTabSz="914400" rtl="0" eaLnBrk="1" latinLnBrk="0" hangingPunct="1">
              <a:spcBef>
                <a:spcPct val="0"/>
              </a:spcBef>
              <a:buNone/>
              <a:defRPr lang="bs-Latn-BA" sz="4000" b="1" kern="12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Microsoft New Tai Lue" pitchFamily="34" charset="0"/>
                <a:ea typeface="+mj-ea"/>
                <a:cs typeface="Microsoft New Tai Lue" pitchFamily="34" charset="0"/>
              </a:defRPr>
            </a:lvl1pPr>
          </a:lstStyle>
          <a:p>
            <a:r>
              <a:rPr lang="cs-CZ" smtClean="0"/>
              <a:t>Kliknutím lze upravit styl.</a:t>
            </a:r>
            <a:endParaRPr lang="bs-Latn-B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4687" y="3861048"/>
            <a:ext cx="6970713" cy="432048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D1842-E75F-4695-BDE0-5784DD03C01C}" type="datetimeFigureOut">
              <a:rPr lang="cs-CZ"/>
              <a:pPr>
                <a:defRPr/>
              </a:pPr>
              <a:t>17. 1. 2016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41421-09C5-4A51-B5DA-A46B08F1DE5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5454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0" y="1600200"/>
            <a:ext cx="3352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0200" y="1600200"/>
            <a:ext cx="3505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2C11F-ADB7-48A4-A6D7-6062892F731D}" type="datetimeFigureOut">
              <a:rPr lang="cs-CZ"/>
              <a:pPr>
                <a:defRPr/>
              </a:pPr>
              <a:t>17. 1. 2016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5CD46-9C0B-44C0-BA60-30679A7B7AE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0302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bs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06E61-632E-4942-B6C6-00CE7CB3FFD2}" type="datetimeFigureOut">
              <a:rPr lang="cs-CZ"/>
              <a:pPr>
                <a:defRPr/>
              </a:pPr>
              <a:t>17. 1. 2016</a:t>
            </a:fld>
            <a:endParaRPr lang="cs-C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6F7C7-C15D-4413-8D00-FAE2BE27F18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7866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bs-Latn-B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B3184-CD83-42EF-A7DD-F619F7F2E850}" type="datetimeFigureOut">
              <a:rPr lang="cs-CZ"/>
              <a:pPr>
                <a:defRPr/>
              </a:pPr>
              <a:t>17. 1. 2016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66B20-1D0F-46B8-9056-AC9596978FA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5798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D4F62-7D55-49D0-8B84-55FD81FA4F3B}" type="datetimeFigureOut">
              <a:rPr lang="cs-CZ"/>
              <a:pPr>
                <a:defRPr/>
              </a:pPr>
              <a:t>17. 1. 2016</a:t>
            </a:fld>
            <a:endParaRPr lang="cs-CZ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837E8-006A-4914-8556-D3E20AC9BDC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048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0603F-259A-40AB-B8B9-0064269071A5}" type="datetimeFigureOut">
              <a:rPr lang="cs-CZ"/>
              <a:pPr>
                <a:defRPr/>
              </a:pPr>
              <a:t>17. 1. 2016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F4AD9-64CE-4A12-8E03-C0E87F1A656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7342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bs-Latn-B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bs-Latn-B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F63F9-D5AA-4418-A17A-69F741AD69B5}" type="datetimeFigureOut">
              <a:rPr lang="cs-CZ"/>
              <a:pPr>
                <a:defRPr/>
              </a:pPr>
              <a:t>17. 1. 2016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AB197-4791-403B-BB14-27EA4DFC2E2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3933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3413" y="274638"/>
            <a:ext cx="7000875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bs-Latn-BA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05000" y="1557338"/>
            <a:ext cx="7010400" cy="456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  <a:endParaRPr lang="bs-Latn-BA" altLang="cs-CZ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05000" y="6248400"/>
            <a:ext cx="18176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EFF0FE0-3ED0-4CFA-B2B1-021B23FFE710}" type="datetimeFigureOut">
              <a:rPr lang="cs-CZ"/>
              <a:pPr>
                <a:defRPr/>
              </a:pPr>
              <a:t>17. 1. 2016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2425" y="6237288"/>
            <a:ext cx="24669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7713" y="6237288"/>
            <a:ext cx="18176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055D9D5-7136-455E-B24B-5CDF1A9E736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bs-Latn-BA" sz="5400" b="1" kern="1200" dirty="0">
          <a:ln w="19050">
            <a:solidFill>
              <a:sysClr val="windowText" lastClr="000000"/>
            </a:solidFill>
          </a:ln>
          <a:solidFill>
            <a:schemeClr val="tx1"/>
          </a:solidFill>
          <a:latin typeface="Microsoft New Tai Lue" pitchFamily="34" charset="0"/>
          <a:ea typeface="Microsoft New Tai Lue" pitchFamily="34" charset="0"/>
          <a:cs typeface="Microsoft New Tai Lue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Microsoft New Tai Lue" pitchFamily="34" charset="0"/>
          <a:ea typeface="Microsoft New Tai Lue" pitchFamily="34" charset="0"/>
          <a:cs typeface="Microsoft New Tai Lue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Microsoft New Tai Lue" pitchFamily="34" charset="0"/>
          <a:ea typeface="Microsoft New Tai Lue" pitchFamily="34" charset="0"/>
          <a:cs typeface="Microsoft New Tai Lue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Microsoft New Tai Lue" pitchFamily="34" charset="0"/>
          <a:ea typeface="Microsoft New Tai Lue" pitchFamily="34" charset="0"/>
          <a:cs typeface="Microsoft New Tai Lue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Microsoft New Tai Lue" pitchFamily="34" charset="0"/>
          <a:ea typeface="Microsoft New Tai Lue" pitchFamily="34" charset="0"/>
          <a:cs typeface="Microsoft New Tai Lue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Microsoft New Tai Lue" pitchFamily="34" charset="0"/>
          <a:ea typeface="Microsoft New Tai Lue" pitchFamily="34" charset="0"/>
          <a:cs typeface="Microsoft New Tai Lue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Microsoft New Tai Lue" pitchFamily="34" charset="0"/>
          <a:ea typeface="Microsoft New Tai Lue" pitchFamily="34" charset="0"/>
          <a:cs typeface="Microsoft New Tai Lue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Microsoft New Tai Lue" pitchFamily="34" charset="0"/>
          <a:ea typeface="Microsoft New Tai Lue" pitchFamily="34" charset="0"/>
          <a:cs typeface="Microsoft New Tai Lue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Microsoft New Tai Lue" pitchFamily="34" charset="0"/>
          <a:ea typeface="Microsoft New Tai Lue" pitchFamily="34" charset="0"/>
          <a:cs typeface="Microsoft New Tai Lue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Microsoft New Tai Lue" pitchFamily="34" charset="0"/>
          <a:ea typeface="Microsoft New Tai Lue" pitchFamily="34" charset="0"/>
          <a:cs typeface="Microsoft New Tai Lue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Microsoft New Tai Lue" pitchFamily="34" charset="0"/>
          <a:ea typeface="Microsoft New Tai Lue" pitchFamily="34" charset="0"/>
          <a:cs typeface="Microsoft New Tai Lue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Microsoft New Tai Lue" pitchFamily="34" charset="0"/>
          <a:ea typeface="Microsoft New Tai Lue" pitchFamily="34" charset="0"/>
          <a:cs typeface="Microsoft New Tai Lue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Microsoft New Tai Lue" pitchFamily="34" charset="0"/>
          <a:ea typeface="Microsoft New Tai Lue" pitchFamily="34" charset="0"/>
          <a:cs typeface="Microsoft New Tai Lue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Microsoft New Tai Lue" pitchFamily="34" charset="0"/>
          <a:ea typeface="Microsoft New Tai Lue" pitchFamily="34" charset="0"/>
          <a:cs typeface="Microsoft New Tai Lue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70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74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6BBx8BwLhq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periodictable.com/Isotopes/092.238/index.html" TargetMode="External"/><Relationship Id="rId4" Type="http://schemas.openxmlformats.org/officeDocument/2006/relationships/image" Target="../media/image10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4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80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0.png"/><Relationship Id="rId5" Type="http://schemas.openxmlformats.org/officeDocument/2006/relationships/image" Target="../media/image360.png"/><Relationship Id="rId4" Type="http://schemas.openxmlformats.org/officeDocument/2006/relationships/slide" Target="slide14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7" Type="http://schemas.openxmlformats.org/officeDocument/2006/relationships/image" Target="../media/image420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0.png"/><Relationship Id="rId5" Type="http://schemas.openxmlformats.org/officeDocument/2006/relationships/image" Target="../media/image400.png"/><Relationship Id="rId4" Type="http://schemas.openxmlformats.org/officeDocument/2006/relationships/image" Target="../media/image49.jp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3.xml"/><Relationship Id="rId4" Type="http://schemas.openxmlformats.org/officeDocument/2006/relationships/image" Target="../media/image51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3.xml"/><Relationship Id="rId4" Type="http://schemas.openxmlformats.org/officeDocument/2006/relationships/image" Target="../media/image52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62472" y="908720"/>
            <a:ext cx="6858000" cy="1800200"/>
          </a:xfrm>
        </p:spPr>
        <p:txBody>
          <a:bodyPr/>
          <a:lstStyle/>
          <a:p>
            <a:pPr algn="ctr"/>
            <a:r>
              <a:rPr lang="cs-CZ" dirty="0" smtClean="0"/>
              <a:t>Radiologická </a:t>
            </a:r>
            <a:r>
              <a:rPr lang="cs-CZ" dirty="0"/>
              <a:t>fyzika a radiobiologie </a:t>
            </a:r>
            <a:endParaRPr lang="bs-Latn-BA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962472" y="3501008"/>
            <a:ext cx="6858000" cy="864096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bs-Latn-BA" sz="5400" b="1" kern="12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Microsoft New Tai Lue" pitchFamily="34" charset="0"/>
                <a:ea typeface="+mj-ea"/>
                <a:cs typeface="Microsoft New Tai Lue" pitchFamily="34" charset="0"/>
              </a:defRPr>
            </a:lvl1pPr>
          </a:lstStyle>
          <a:p>
            <a:pPr algn="ctr"/>
            <a:r>
              <a:rPr lang="cs-CZ" sz="4400" dirty="0"/>
              <a:t>8</a:t>
            </a:r>
            <a:r>
              <a:rPr lang="cs-CZ" sz="4400" dirty="0" smtClean="0"/>
              <a:t>. přednáška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4653136"/>
            <a:ext cx="1944216" cy="194421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509120"/>
            <a:ext cx="2811388" cy="220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67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ea typeface="+mj-ea"/>
              </a:rPr>
              <a:t>Opakování</a:t>
            </a:r>
            <a:endParaRPr lang="cs-CZ" dirty="0">
              <a:ea typeface="+mj-ea"/>
            </a:endParaRP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 bwMode="auto">
          <a:xfrm>
            <a:off x="1905000" y="1557338"/>
            <a:ext cx="7010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cs-CZ" altLang="cs-CZ" smtClean="0">
                <a:latin typeface="Times New Roman" pitchFamily="18" charset="0"/>
                <a:cs typeface="Times New Roman" pitchFamily="18" charset="0"/>
              </a:rPr>
              <a:t>Bližší pohled na jádro:</a:t>
            </a:r>
            <a:endParaRPr lang="cs-CZ" altLang="cs-CZ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900" y="2165350"/>
            <a:ext cx="2628900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/>
              <p:cNvSpPr txBox="1"/>
              <p:nvPr/>
            </p:nvSpPr>
            <p:spPr>
              <a:xfrm>
                <a:off x="5940152" y="3429000"/>
                <a:ext cx="2397003" cy="10408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3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3600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cs-CZ" sz="3600" b="0" i="1" smtClean="0">
                              <a:latin typeface="Cambria Math"/>
                            </a:rPr>
                            <m:t>𝐿</m:t>
                          </m:r>
                        </m:sub>
                      </m:sSub>
                      <m:r>
                        <a:rPr lang="cs-CZ" sz="3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36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sz="3600" b="0" i="1" smtClean="0">
                              <a:latin typeface="Cambria Math"/>
                              <a:ea typeface="Cambria Math"/>
                            </a:rPr>
                            <m:t>𝛾</m:t>
                          </m:r>
                        </m:num>
                        <m:den>
                          <m:r>
                            <a:rPr lang="cs-CZ" sz="3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cs-CZ" sz="36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den>
                      </m:f>
                      <m:sSub>
                        <m:sSubPr>
                          <m:ctrlPr>
                            <a:rPr lang="cs-CZ" sz="36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3600" b="0" i="1" smtClean="0">
                              <a:latin typeface="Cambria Math"/>
                              <a:ea typeface="Cambria Math"/>
                            </a:rPr>
                            <m:t>𝐵</m:t>
                          </m:r>
                        </m:e>
                        <m:sub>
                          <m:r>
                            <a:rPr lang="cs-CZ" sz="36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cs-CZ" sz="3600" dirty="0"/>
              </a:p>
            </p:txBody>
          </p:sp>
        </mc:Choice>
        <mc:Fallback xmlns="">
          <p:sp>
            <p:nvSpPr>
              <p:cNvPr id="12" name="TextovéPol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3429000"/>
                <a:ext cx="2397003" cy="104086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087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ea typeface="+mj-ea"/>
              </a:rPr>
              <a:t>Opakování</a:t>
            </a:r>
            <a:endParaRPr lang="cs-CZ" dirty="0">
              <a:ea typeface="+mj-ea"/>
            </a:endParaRPr>
          </a:p>
        </p:txBody>
      </p:sp>
      <p:sp>
        <p:nvSpPr>
          <p:cNvPr id="6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7338"/>
            <a:ext cx="7010400" cy="647700"/>
          </a:xfrm>
        </p:spPr>
        <p:txBody>
          <a:bodyPr/>
          <a:lstStyle/>
          <a:p>
            <a:pPr eaLnBrk="1" hangingPunct="1"/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Bližší pohled: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224088"/>
            <a:ext cx="7458075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64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ea typeface="+mj-ea"/>
              </a:rPr>
              <a:t>Opakování</a:t>
            </a:r>
            <a:endParaRPr lang="cs-CZ" dirty="0">
              <a:ea typeface="+mj-ea"/>
            </a:endParaRPr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7338"/>
            <a:ext cx="7010400" cy="647700"/>
          </a:xfrm>
        </p:spPr>
        <p:txBody>
          <a:bodyPr/>
          <a:lstStyle/>
          <a:p>
            <a:pPr eaLnBrk="1" hangingPunct="1"/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Bližší pohled: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324100"/>
            <a:ext cx="7451725" cy="343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438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208" y="983148"/>
            <a:ext cx="7020272" cy="3237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ea typeface="+mj-ea"/>
              </a:rPr>
              <a:t>Opakování</a:t>
            </a:r>
            <a:endParaRPr lang="cs-CZ" dirty="0">
              <a:ea typeface="+mj-ea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81872"/>
            <a:ext cx="9144000" cy="270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027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ea typeface="+mj-ea"/>
              </a:rPr>
              <a:t>Interakce s B</a:t>
            </a:r>
            <a:r>
              <a:rPr lang="cs-CZ" baseline="-25000" dirty="0" smtClean="0">
                <a:ea typeface="+mj-ea"/>
              </a:rPr>
              <a:t>0</a:t>
            </a:r>
            <a:endParaRPr lang="cs-CZ" dirty="0">
              <a:ea typeface="+mj-ea"/>
            </a:endParaRPr>
          </a:p>
        </p:txBody>
      </p:sp>
      <p:sp>
        <p:nvSpPr>
          <p:cNvPr id="26627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7338"/>
            <a:ext cx="7010400" cy="5300662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Vložíme-li látku do B</a:t>
            </a:r>
            <a:r>
              <a:rPr lang="cs-CZ" altLang="cs-CZ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 tak se magnetické momenty jader orientují po/proti směru pole B</a:t>
            </a:r>
            <a:r>
              <a:rPr lang="cs-CZ" altLang="cs-CZ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Dojde k tzv. </a:t>
            </a:r>
            <a:r>
              <a:rPr lang="cs-CZ" altLang="cs-CZ" dirty="0" err="1" smtClean="0">
                <a:latin typeface="Times New Roman" pitchFamily="18" charset="0"/>
                <a:cs typeface="Times New Roman" pitchFamily="18" charset="0"/>
              </a:rPr>
              <a:t>Zeemanově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 jevu (rozštěpení energetických hladin). To znamená, že orientace po směru je energeticky výhodnější než proti směru.</a:t>
            </a:r>
          </a:p>
          <a:p>
            <a:pPr eaLnBrk="1" hangingPunct="1"/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Kolik jader bude orientováno po/proti směru pole B</a:t>
            </a:r>
            <a:r>
              <a:rPr lang="cs-CZ" altLang="cs-CZ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7740352" y="638132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3" action="ppaction://hlinksldjump"/>
              </a:rPr>
              <a:t>Podrobněji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64661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ea typeface="+mj-ea"/>
              </a:rPr>
              <a:t>Interakce s B</a:t>
            </a:r>
            <a:r>
              <a:rPr lang="cs-CZ" baseline="-25000" dirty="0" smtClean="0">
                <a:ea typeface="+mj-ea"/>
              </a:rPr>
              <a:t>0</a:t>
            </a:r>
            <a:endParaRPr lang="cs-CZ" dirty="0">
              <a:ea typeface="+mj-e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024844"/>
            <a:ext cx="5616624" cy="2052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7338"/>
            <a:ext cx="7010400" cy="5300662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Rozštěpení energetických hladin:</a:t>
            </a:r>
          </a:p>
          <a:p>
            <a:pPr eaLnBrk="1" hangingPunct="1"/>
            <a:endParaRPr lang="cs-CZ" altLang="cs-CZ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cs-CZ" altLang="cs-CZ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cs-CZ" altLang="cs-CZ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Více jader bude mít magnetický moment orientován po směru pole B</a:t>
            </a:r>
            <a:r>
              <a:rPr lang="cs-CZ" altLang="cs-CZ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 (stav </a:t>
            </a:r>
            <a:r>
              <a:rPr lang="el-GR" altLang="cs-CZ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eaLnBrk="1" hangingPunct="1"/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Proč některé jádra mají magnetický moment orientován proti B</a:t>
            </a:r>
            <a:r>
              <a:rPr lang="cs-CZ" altLang="cs-CZ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53804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ea typeface="+mj-ea"/>
              </a:rPr>
              <a:t>Interakce s B</a:t>
            </a:r>
            <a:r>
              <a:rPr lang="cs-CZ" baseline="-25000" dirty="0" smtClean="0">
                <a:ea typeface="+mj-ea"/>
              </a:rPr>
              <a:t>0</a:t>
            </a:r>
            <a:endParaRPr lang="cs-CZ" dirty="0">
              <a:ea typeface="+mj-ea"/>
            </a:endParaRPr>
          </a:p>
        </p:txBody>
      </p:sp>
      <p:sp>
        <p:nvSpPr>
          <p:cNvPr id="26627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7338"/>
            <a:ext cx="7010400" cy="5300662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Protože je T &gt; 0 K, tak existuje tzv. tepelný pohyb částic. </a:t>
            </a:r>
          </a:p>
          <a:p>
            <a:pPr eaLnBrk="1" hangingPunct="1"/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Přirovnání: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 Pokud má částice vyšší kinetickou energii než druhá, pak je i její celková energie vyšší a ona může dosáhnout na vyšší energetické stavy. Z termodynamiky víme, že kinetická energie je úměrná termodynamické teplotě.</a:t>
            </a:r>
          </a:p>
        </p:txBody>
      </p:sp>
    </p:spTree>
    <p:extLst>
      <p:ext uri="{BB962C8B-B14F-4D97-AF65-F5344CB8AC3E}">
        <p14:creationId xmlns:p14="http://schemas.microsoft.com/office/powerpoint/2010/main" val="2587744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ea typeface="+mj-ea"/>
              </a:rPr>
              <a:t>Interakce s B</a:t>
            </a:r>
            <a:r>
              <a:rPr lang="cs-CZ" baseline="-25000" dirty="0" smtClean="0">
                <a:ea typeface="+mj-ea"/>
              </a:rPr>
              <a:t>0</a:t>
            </a:r>
            <a:endParaRPr lang="cs-CZ" dirty="0">
              <a:ea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627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1905000" y="1557338"/>
                <a:ext cx="7010400" cy="5300662"/>
              </a:xfrm>
            </p:spPr>
            <p:txBody>
              <a:bodyPr>
                <a:normAutofit/>
              </a:bodyPr>
              <a:lstStyle/>
              <a:p>
                <a:pPr eaLnBrk="1" hangingPunct="1"/>
                <a:r>
                  <a:rPr lang="cs-CZ" altLang="cs-CZ" dirty="0" smtClean="0">
                    <a:latin typeface="Times New Roman" pitchFamily="18" charset="0"/>
                    <a:cs typeface="Times New Roman" pitchFamily="18" charset="0"/>
                  </a:rPr>
                  <a:t>Rozdělení jader do energetických stavů podléhá </a:t>
                </a:r>
                <a:r>
                  <a:rPr lang="cs-CZ" altLang="cs-CZ" dirty="0" err="1" smtClean="0">
                    <a:latin typeface="Times New Roman" pitchFamily="18" charset="0"/>
                    <a:cs typeface="Times New Roman" pitchFamily="18" charset="0"/>
                  </a:rPr>
                  <a:t>Boltzmanovu</a:t>
                </a:r>
                <a:r>
                  <a:rPr lang="cs-CZ" altLang="cs-CZ" dirty="0" smtClean="0">
                    <a:latin typeface="Times New Roman" pitchFamily="18" charset="0"/>
                    <a:cs typeface="Times New Roman" pitchFamily="18" charset="0"/>
                  </a:rPr>
                  <a:t> rozdělovacímu zákonu:</a:t>
                </a:r>
              </a:p>
              <a:p>
                <a:pPr marL="0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altLang="cs-CZ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altLang="cs-CZ" b="0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cs-CZ" altLang="cs-CZ" b="0" i="1" smtClean="0">
                                  <a:latin typeface="Cambria Math"/>
                                  <a:cs typeface="Times New Roman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cs-CZ" altLang="cs-CZ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𝛼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altLang="cs-CZ" i="1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cs-CZ" altLang="cs-CZ" i="1">
                                  <a:latin typeface="Cambria Math"/>
                                  <a:cs typeface="Times New Roman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cs-CZ" altLang="cs-CZ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𝛽</m:t>
                              </m:r>
                            </m:sub>
                          </m:sSub>
                        </m:den>
                      </m:f>
                      <m:r>
                        <a:rPr lang="cs-CZ" altLang="cs-CZ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cs-CZ" altLang="cs-CZ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cs-CZ" altLang="cs-CZ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𝑒</m:t>
                          </m:r>
                        </m:e>
                        <m:sup>
                          <m:d>
                            <m:dPr>
                              <m:ctrlPr>
                                <a:rPr lang="cs-CZ" altLang="cs-CZ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cs-CZ" altLang="cs-CZ" b="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altLang="cs-CZ" b="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∆</m:t>
                                  </m:r>
                                  <m:r>
                                    <a:rPr lang="cs-CZ" altLang="cs-CZ" b="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𝐸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cs-CZ" altLang="cs-CZ" b="0" i="1" smtClean="0">
                                          <a:latin typeface="Cambria Math"/>
                                          <a:ea typeface="Cambria Math"/>
                                          <a:cs typeface="Times New Roman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altLang="cs-CZ" b="0" i="1" smtClean="0">
                                          <a:latin typeface="Cambria Math"/>
                                          <a:ea typeface="Cambria Math"/>
                                          <a:cs typeface="Times New Roman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cs-CZ" altLang="cs-CZ" b="0" i="1" smtClean="0">
                                          <a:latin typeface="Cambria Math"/>
                                          <a:ea typeface="Cambria Math"/>
                                          <a:cs typeface="Times New Roman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  <m:r>
                                    <a:rPr lang="cs-CZ" altLang="cs-CZ" b="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𝑇</m:t>
                                  </m:r>
                                </m:den>
                              </m:f>
                            </m:e>
                          </m:d>
                        </m:sup>
                      </m:sSup>
                    </m:oMath>
                  </m:oMathPara>
                </a14:m>
                <a:endParaRPr lang="cs-CZ" altLang="cs-CZ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eaLnBrk="1" hangingPunct="1"/>
                <a:r>
                  <a:rPr lang="cs-CZ" altLang="cs-CZ" dirty="0" smtClean="0">
                    <a:latin typeface="Times New Roman" pitchFamily="18" charset="0"/>
                    <a:cs typeface="Times New Roman" pitchFamily="18" charset="0"/>
                  </a:rPr>
                  <a:t>Kde N</a:t>
                </a:r>
                <a:r>
                  <a:rPr lang="el-GR" altLang="cs-CZ" baseline="-25000" dirty="0" smtClean="0">
                    <a:latin typeface="Times New Roman" pitchFamily="18" charset="0"/>
                    <a:cs typeface="Times New Roman" pitchFamily="18" charset="0"/>
                  </a:rPr>
                  <a:t>αβ</a:t>
                </a:r>
                <a:r>
                  <a:rPr lang="cs-CZ" altLang="cs-CZ" baseline="-25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cs-CZ" altLang="cs-CZ" dirty="0" smtClean="0">
                    <a:latin typeface="Times New Roman" pitchFamily="18" charset="0"/>
                    <a:cs typeface="Times New Roman" pitchFamily="18" charset="0"/>
                  </a:rPr>
                  <a:t>jsou počty jader v daných energetických stavech, k</a:t>
                </a:r>
                <a:r>
                  <a:rPr lang="cs-CZ" altLang="cs-CZ" baseline="-25000" dirty="0" smtClean="0"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cs-CZ" altLang="cs-CZ" dirty="0" smtClean="0">
                    <a:latin typeface="Times New Roman" pitchFamily="18" charset="0"/>
                    <a:cs typeface="Times New Roman" pitchFamily="18" charset="0"/>
                  </a:rPr>
                  <a:t> je </a:t>
                </a:r>
                <a:r>
                  <a:rPr lang="cs-CZ" altLang="cs-CZ" dirty="0" err="1" smtClean="0">
                    <a:latin typeface="Times New Roman" pitchFamily="18" charset="0"/>
                    <a:cs typeface="Times New Roman" pitchFamily="18" charset="0"/>
                  </a:rPr>
                  <a:t>Boltzmanova</a:t>
                </a:r>
                <a:r>
                  <a:rPr lang="cs-CZ" altLang="cs-CZ" dirty="0" smtClean="0">
                    <a:latin typeface="Times New Roman" pitchFamily="18" charset="0"/>
                    <a:cs typeface="Times New Roman" pitchFamily="18" charset="0"/>
                  </a:rPr>
                  <a:t> konstanta, T je termodynamická teplota a </a:t>
                </a:r>
                <a:r>
                  <a:rPr lang="el-GR" altLang="cs-CZ" dirty="0" smtClean="0">
                    <a:latin typeface="Times New Roman" pitchFamily="18" charset="0"/>
                    <a:cs typeface="Times New Roman" pitchFamily="18" charset="0"/>
                  </a:rPr>
                  <a:t>Δ</a:t>
                </a:r>
                <a:r>
                  <a:rPr lang="cs-CZ" altLang="cs-CZ" dirty="0" smtClean="0">
                    <a:latin typeface="Times New Roman" pitchFamily="18" charset="0"/>
                    <a:cs typeface="Times New Roman" pitchFamily="18" charset="0"/>
                  </a:rPr>
                  <a:t>E je rozdíl energií daných energetických hladin.</a:t>
                </a:r>
              </a:p>
            </p:txBody>
          </p:sp>
        </mc:Choice>
        <mc:Fallback xmlns="">
          <p:sp>
            <p:nvSpPr>
              <p:cNvPr id="26627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05000" y="1557338"/>
                <a:ext cx="7010400" cy="5300662"/>
              </a:xfrm>
              <a:blipFill rotWithShape="1">
                <a:blip r:embed="rId3"/>
                <a:stretch>
                  <a:fillRect l="-2000" t="-1609" r="-2522" b="-172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4542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115859"/>
            <a:ext cx="8892480" cy="5769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ea typeface="+mj-ea"/>
              </a:rPr>
              <a:t>Interakce s B</a:t>
            </a:r>
            <a:r>
              <a:rPr lang="cs-CZ" baseline="-25000" dirty="0" smtClean="0">
                <a:ea typeface="+mj-ea"/>
              </a:rPr>
              <a:t>0</a:t>
            </a:r>
            <a:endParaRPr lang="cs-CZ" dirty="0">
              <a:ea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/>
              <p:cNvSpPr txBox="1"/>
              <p:nvPr/>
            </p:nvSpPr>
            <p:spPr>
              <a:xfrm>
                <a:off x="5436096" y="5858108"/>
                <a:ext cx="196028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𝐸</m:t>
                      </m:r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𝛾</m:t>
                      </m:r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ħ</m:t>
                      </m:r>
                      <m:sSub>
                        <m:sSub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𝐵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5858108"/>
                <a:ext cx="1960280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714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ea typeface="+mj-ea"/>
              </a:rPr>
              <a:t>Interakce s B</a:t>
            </a:r>
            <a:r>
              <a:rPr lang="cs-CZ" baseline="-25000" dirty="0" smtClean="0">
                <a:ea typeface="+mj-ea"/>
              </a:rPr>
              <a:t>0</a:t>
            </a:r>
            <a:endParaRPr lang="cs-CZ" dirty="0">
              <a:ea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627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1905000" y="1557338"/>
                <a:ext cx="7010400" cy="5300662"/>
              </a:xfrm>
            </p:spPr>
            <p:txBody>
              <a:bodyPr>
                <a:normAutofit/>
              </a:bodyPr>
              <a:lstStyle/>
              <a:p>
                <a:pPr eaLnBrk="1" hangingPunct="1"/>
                <a:r>
                  <a:rPr lang="cs-CZ" altLang="cs-CZ" dirty="0" smtClean="0">
                    <a:latin typeface="Times New Roman" pitchFamily="18" charset="0"/>
                    <a:cs typeface="Times New Roman" pitchFamily="18" charset="0"/>
                  </a:rPr>
                  <a:t>Z </a:t>
                </a:r>
                <a:r>
                  <a:rPr lang="cs-CZ" altLang="cs-CZ" dirty="0" err="1" smtClean="0">
                    <a:latin typeface="Times New Roman" pitchFamily="18" charset="0"/>
                    <a:cs typeface="Times New Roman" pitchFamily="18" charset="0"/>
                  </a:rPr>
                  <a:t>Boltzmanova</a:t>
                </a:r>
                <a:r>
                  <a:rPr lang="cs-CZ" altLang="cs-CZ" dirty="0" smtClean="0">
                    <a:latin typeface="Times New Roman" pitchFamily="18" charset="0"/>
                    <a:cs typeface="Times New Roman" pitchFamily="18" charset="0"/>
                  </a:rPr>
                  <a:t> rozdělení plyne:</a:t>
                </a:r>
              </a:p>
              <a:p>
                <a:pPr marL="0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altLang="cs-CZ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altLang="cs-CZ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cs-CZ" altLang="cs-CZ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cs-CZ" altLang="cs-CZ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𝛼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altLang="cs-CZ" i="1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cs-CZ" altLang="cs-CZ" i="1">
                                  <a:latin typeface="Cambria Math"/>
                                  <a:cs typeface="Times New Roman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cs-CZ" altLang="cs-CZ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𝛽</m:t>
                              </m:r>
                            </m:sub>
                          </m:sSub>
                        </m:den>
                      </m:f>
                      <m:r>
                        <a:rPr lang="cs-CZ" altLang="cs-CZ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cs-CZ" altLang="cs-CZ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cs-CZ" altLang="cs-CZ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𝑒</m:t>
                          </m:r>
                        </m:e>
                        <m:sup>
                          <m:d>
                            <m:dPr>
                              <m:ctrlPr>
                                <a:rPr lang="cs-CZ" altLang="cs-CZ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cs-CZ" altLang="cs-CZ" b="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altLang="cs-CZ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𝛾</m:t>
                                  </m:r>
                                  <m:r>
                                    <a:rPr lang="cs-CZ" altLang="cs-CZ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ħ</m:t>
                                  </m:r>
                                  <m:sSub>
                                    <m:sSubPr>
                                      <m:ctrlPr>
                                        <a:rPr lang="cs-CZ" altLang="cs-CZ" b="0" i="1" smtClean="0">
                                          <a:latin typeface="Cambria Math"/>
                                          <a:ea typeface="Cambria Math"/>
                                          <a:cs typeface="Times New Roman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altLang="cs-CZ" b="0" i="1" smtClean="0">
                                          <a:latin typeface="Cambria Math"/>
                                          <a:ea typeface="Cambria Math"/>
                                          <a:cs typeface="Times New Roman" pitchFamily="18" charset="0"/>
                                        </a:rPr>
                                        <m:t>𝐵</m:t>
                                      </m:r>
                                    </m:e>
                                    <m:sub>
                                      <m:r>
                                        <a:rPr lang="cs-CZ" altLang="cs-CZ" b="0" i="1" smtClean="0">
                                          <a:latin typeface="Cambria Math"/>
                                          <a:ea typeface="Cambria Math"/>
                                          <a:cs typeface="Times New Roman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cs-CZ" altLang="cs-CZ" b="0" i="1" smtClean="0">
                                          <a:latin typeface="Cambria Math"/>
                                          <a:ea typeface="Cambria Math"/>
                                          <a:cs typeface="Times New Roman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altLang="cs-CZ" b="0" i="1" smtClean="0">
                                          <a:latin typeface="Cambria Math"/>
                                          <a:ea typeface="Cambria Math"/>
                                          <a:cs typeface="Times New Roman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cs-CZ" altLang="cs-CZ" b="0" i="1" smtClean="0">
                                          <a:latin typeface="Cambria Math"/>
                                          <a:ea typeface="Cambria Math"/>
                                          <a:cs typeface="Times New Roman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  <m:r>
                                    <a:rPr lang="cs-CZ" altLang="cs-CZ" b="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𝑇</m:t>
                                  </m:r>
                                </m:den>
                              </m:f>
                            </m:e>
                          </m:d>
                        </m:sup>
                      </m:sSup>
                    </m:oMath>
                  </m:oMathPara>
                </a14:m>
                <a:endParaRPr lang="cs-CZ" altLang="cs-CZ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eaLnBrk="1" hangingPunct="1"/>
                <a:r>
                  <a:rPr lang="cs-CZ" altLang="cs-CZ" dirty="0" smtClean="0">
                    <a:latin typeface="Times New Roman" pitchFamily="18" charset="0"/>
                    <a:cs typeface="Times New Roman" pitchFamily="18" charset="0"/>
                  </a:rPr>
                  <a:t>Zvyšováním pole B</a:t>
                </a:r>
                <a:r>
                  <a:rPr lang="cs-CZ" altLang="cs-CZ" baseline="-25000" dirty="0" smtClean="0">
                    <a:latin typeface="Times New Roman" pitchFamily="18" charset="0"/>
                    <a:cs typeface="Times New Roman" pitchFamily="18" charset="0"/>
                  </a:rPr>
                  <a:t>0</a:t>
                </a:r>
                <a:r>
                  <a:rPr lang="cs-CZ" altLang="cs-CZ" dirty="0" smtClean="0">
                    <a:latin typeface="Times New Roman" pitchFamily="18" charset="0"/>
                    <a:cs typeface="Times New Roman" pitchFamily="18" charset="0"/>
                  </a:rPr>
                  <a:t> se zvyšuje energetický rozdíl hladin a tím víc je jader na hladině </a:t>
                </a:r>
                <a:r>
                  <a:rPr lang="el-GR" altLang="cs-CZ" dirty="0" smtClean="0">
                    <a:latin typeface="Times New Roman" pitchFamily="18" charset="0"/>
                    <a:cs typeface="Times New Roman" pitchFamily="18" charset="0"/>
                  </a:rPr>
                  <a:t>α</a:t>
                </a:r>
                <a:r>
                  <a:rPr lang="cs-CZ" altLang="cs-CZ" dirty="0" smtClean="0">
                    <a:latin typeface="Times New Roman" pitchFamily="18" charset="0"/>
                    <a:cs typeface="Times New Roman" pitchFamily="18" charset="0"/>
                  </a:rPr>
                  <a:t> na úkor </a:t>
                </a:r>
                <a:r>
                  <a:rPr lang="el-GR" altLang="cs-CZ" dirty="0" smtClean="0">
                    <a:latin typeface="Times New Roman" pitchFamily="18" charset="0"/>
                    <a:cs typeface="Times New Roman" pitchFamily="18" charset="0"/>
                  </a:rPr>
                  <a:t>β</a:t>
                </a:r>
                <a:r>
                  <a:rPr lang="cs-CZ" altLang="cs-CZ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eaLnBrk="1" hangingPunct="1"/>
                <a:r>
                  <a:rPr lang="cs-CZ" altLang="cs-CZ" dirty="0" smtClean="0">
                    <a:latin typeface="Times New Roman" pitchFamily="18" charset="0"/>
                    <a:cs typeface="Times New Roman" pitchFamily="18" charset="0"/>
                  </a:rPr>
                  <a:t>S rostoucí teplotou roste počet jader na hladině </a:t>
                </a:r>
                <a:r>
                  <a:rPr lang="el-GR" altLang="cs-CZ" dirty="0">
                    <a:latin typeface="Times New Roman" pitchFamily="18" charset="0"/>
                    <a:cs typeface="Times New Roman" pitchFamily="18" charset="0"/>
                  </a:rPr>
                  <a:t>β </a:t>
                </a:r>
                <a:r>
                  <a:rPr lang="cs-CZ" altLang="cs-CZ" dirty="0" smtClean="0">
                    <a:latin typeface="Times New Roman" pitchFamily="18" charset="0"/>
                    <a:cs typeface="Times New Roman" pitchFamily="18" charset="0"/>
                  </a:rPr>
                  <a:t>na úkor </a:t>
                </a:r>
                <a:r>
                  <a:rPr lang="el-GR" altLang="cs-CZ" dirty="0">
                    <a:latin typeface="Times New Roman" pitchFamily="18" charset="0"/>
                    <a:cs typeface="Times New Roman" pitchFamily="18" charset="0"/>
                  </a:rPr>
                  <a:t>α</a:t>
                </a:r>
                <a:r>
                  <a:rPr lang="cs-CZ" altLang="cs-CZ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cs-CZ" altLang="cs-CZ" dirty="0">
                  <a:latin typeface="Times New Roman" pitchFamily="18" charset="0"/>
                  <a:cs typeface="Times New Roman" pitchFamily="18" charset="0"/>
                </a:endParaRPr>
              </a:p>
              <a:p>
                <a:pPr eaLnBrk="1" hangingPunct="1"/>
                <a:endParaRPr lang="cs-CZ" altLang="cs-CZ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6627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05000" y="1557338"/>
                <a:ext cx="7010400" cy="5300662"/>
              </a:xfrm>
              <a:blipFill rotWithShape="1">
                <a:blip r:embed="rId3"/>
                <a:stretch>
                  <a:fillRect l="-2000" t="-1609" r="-165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1330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1890464" y="1196752"/>
            <a:ext cx="6858000" cy="1440160"/>
          </a:xfrm>
          <a:prstGeom prst="rect">
            <a:avLst/>
          </a:prstGeom>
          <a:noFill/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lang="bs-Latn-BA" sz="5400" b="1" kern="12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Microsoft New Tai Lue" pitchFamily="34" charset="0"/>
                <a:ea typeface="+mj-ea"/>
                <a:cs typeface="Microsoft New Tai Lue" pitchFamily="34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cs-CZ" sz="6600" dirty="0" smtClean="0"/>
              <a:t>Prohloubení principů MRI</a:t>
            </a:r>
            <a:endParaRPr lang="cs-CZ" sz="66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304" y="2664296"/>
            <a:ext cx="5148064" cy="3861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090216"/>
            <a:ext cx="4320480" cy="561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ea typeface="+mj-ea"/>
              </a:rPr>
              <a:t>Interakce s B</a:t>
            </a:r>
            <a:r>
              <a:rPr lang="cs-CZ" baseline="-25000" dirty="0" smtClean="0">
                <a:ea typeface="+mj-ea"/>
              </a:rPr>
              <a:t>0</a:t>
            </a:r>
            <a:endParaRPr lang="cs-CZ" dirty="0"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21367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ea typeface="+mj-ea"/>
              </a:rPr>
              <a:t>Chemický posuv</a:t>
            </a:r>
            <a:endParaRPr lang="cs-CZ" dirty="0">
              <a:ea typeface="+mj-ea"/>
            </a:endParaRPr>
          </a:p>
        </p:txBody>
      </p:sp>
      <p:sp>
        <p:nvSpPr>
          <p:cNvPr id="26627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7338"/>
            <a:ext cx="7239000" cy="4968006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Magnetické pole B</a:t>
            </a:r>
            <a:r>
              <a:rPr lang="cs-CZ" altLang="cs-CZ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 donutí jaderné momenty rotovat kolem osy s </a:t>
            </a:r>
            <a:r>
              <a:rPr lang="cs-CZ" altLang="cs-CZ" dirty="0" err="1" smtClean="0">
                <a:latin typeface="Times New Roman" pitchFamily="18" charset="0"/>
                <a:cs typeface="Times New Roman" pitchFamily="18" charset="0"/>
              </a:rPr>
              <a:t>Larmorovou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 frekvencí řádů MHz.</a:t>
            </a:r>
          </a:p>
          <a:p>
            <a:pPr eaLnBrk="1" hangingPunct="1"/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To má za následek tzv. chemický posuv.</a:t>
            </a:r>
          </a:p>
          <a:p>
            <a:pPr eaLnBrk="1" hangingPunct="1"/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Protože magnetické momenty jednotlivých jader rotují a platí zákon elektromagnetické indukce, každý rotující jaderný moment indukuje ve svém okolí magnetické pole.</a:t>
            </a:r>
          </a:p>
          <a:p>
            <a:pPr eaLnBrk="1" hangingPunct="1"/>
            <a:endParaRPr lang="cs-CZ" altLang="cs-CZ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021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ea typeface="+mj-ea"/>
              </a:rPr>
              <a:t>Chemický posuv</a:t>
            </a:r>
            <a:endParaRPr lang="cs-CZ" dirty="0">
              <a:ea typeface="+mj-ea"/>
            </a:endParaRPr>
          </a:p>
        </p:txBody>
      </p:sp>
      <p:sp>
        <p:nvSpPr>
          <p:cNvPr id="26627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7338"/>
            <a:ext cx="7239000" cy="5300662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Toto magnetické pole není velké, ale je dostatečné k tomu, aby ovlivnilo magnetické momenty blízkých jader.</a:t>
            </a:r>
          </a:p>
          <a:p>
            <a:pPr eaLnBrk="1" hangingPunct="1"/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Touto interakcí jaderných momentů dochází ke změně (posunu) </a:t>
            </a:r>
            <a:r>
              <a:rPr lang="cs-CZ" altLang="cs-CZ" dirty="0" err="1" smtClean="0">
                <a:latin typeface="Times New Roman" pitchFamily="18" charset="0"/>
                <a:cs typeface="Times New Roman" pitchFamily="18" charset="0"/>
              </a:rPr>
              <a:t>Larmorovy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 frekvence blízkých jader řádově o stovky Hz.</a:t>
            </a:r>
          </a:p>
          <a:p>
            <a:pPr eaLnBrk="1" hangingPunct="1"/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Tento princip je základem pro NRM spektroskopii. </a:t>
            </a: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(příklad na cvičení)</a:t>
            </a:r>
            <a:endParaRPr lang="cs-CZ" altLang="cs-CZ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374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ea typeface="+mj-ea"/>
              </a:rPr>
              <a:t>Chemický posuv</a:t>
            </a:r>
            <a:endParaRPr lang="cs-CZ" dirty="0">
              <a:ea typeface="+mj-ea"/>
            </a:endParaRPr>
          </a:p>
        </p:txBody>
      </p:sp>
      <p:sp>
        <p:nvSpPr>
          <p:cNvPr id="26627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7338"/>
            <a:ext cx="7239000" cy="5300662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Chemický posuv je nepostradatelným pro analýzu chemických látek (NMR spektroskopii), ale pro MR zobrazování je nežádoucí a vnáší do výsledného obrazu šum. (artefakty chemického posunu)</a:t>
            </a:r>
          </a:p>
          <a:p>
            <a:pPr eaLnBrk="1" hangingPunct="1"/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Ovšem z fyzikální podstaty se jej nemůžeme nijak zbavit a bude zatěžovat kvalitu obrazu.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7740352" y="638132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3" action="ppaction://hlinksldjump"/>
              </a:rPr>
              <a:t>Podrobněji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96682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ea typeface="+mj-ea"/>
              </a:rPr>
              <a:t>RF pulzy</a:t>
            </a:r>
            <a:endParaRPr lang="cs-CZ" dirty="0">
              <a:ea typeface="+mj-ea"/>
            </a:endParaRPr>
          </a:p>
        </p:txBody>
      </p:sp>
      <p:sp>
        <p:nvSpPr>
          <p:cNvPr id="26627" name="Zástupný symbol pro obsah 2"/>
          <p:cNvSpPr>
            <a:spLocks noGrp="1"/>
          </p:cNvSpPr>
          <p:nvPr>
            <p:ph idx="1"/>
          </p:nvPr>
        </p:nvSpPr>
        <p:spPr>
          <a:xfrm>
            <a:off x="1763688" y="1557338"/>
            <a:ext cx="7380312" cy="5300662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Ozáříme-li jádra radiofrekvenčním (RF) pulzem, může dojít k vzájemné interakci.</a:t>
            </a:r>
          </a:p>
          <a:p>
            <a:pPr eaLnBrk="1" hangingPunct="1"/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Pravděpodobnost této interakce je závislá na frekvenci, amplitudě a době působení tohoto RF pulzu.</a:t>
            </a:r>
          </a:p>
          <a:p>
            <a:pPr eaLnBrk="1" hangingPunct="1"/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Aby byla účinnost RF pulzu co největší, musí být v rezonanci se zkoumaným jádrem.</a:t>
            </a:r>
          </a:p>
          <a:p>
            <a:pPr eaLnBrk="1" hangingPunct="1"/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RF pulz se aplikuje ve směrech osy x nebo y (v ose z je zbytečný).</a:t>
            </a:r>
          </a:p>
        </p:txBody>
      </p:sp>
    </p:spTree>
    <p:extLst>
      <p:ext uri="{BB962C8B-B14F-4D97-AF65-F5344CB8AC3E}">
        <p14:creationId xmlns:p14="http://schemas.microsoft.com/office/powerpoint/2010/main" val="3366352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ea typeface="+mj-ea"/>
              </a:rPr>
              <a:t>RF pulzy</a:t>
            </a:r>
            <a:endParaRPr lang="cs-CZ" dirty="0">
              <a:ea typeface="+mj-ea"/>
            </a:endParaRPr>
          </a:p>
        </p:txBody>
      </p:sp>
      <p:sp>
        <p:nvSpPr>
          <p:cNvPr id="26627" name="Zástupný symbol pro obsah 2"/>
          <p:cNvSpPr>
            <a:spLocks noGrp="1"/>
          </p:cNvSpPr>
          <p:nvPr>
            <p:ph idx="1"/>
          </p:nvPr>
        </p:nvSpPr>
        <p:spPr>
          <a:xfrm>
            <a:off x="1763688" y="1557338"/>
            <a:ext cx="7380312" cy="5300662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Být v rezonanci zde znamená, mít stejnou frekvenci s jakou magnetický moment jádra rotuje kolem osy z (tzn. </a:t>
            </a:r>
            <a:r>
              <a:rPr lang="cs-CZ" altLang="cs-CZ" dirty="0" err="1" smtClean="0">
                <a:latin typeface="Times New Roman" pitchFamily="18" charset="0"/>
                <a:cs typeface="Times New Roman" pitchFamily="18" charset="0"/>
              </a:rPr>
              <a:t>Larmorova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 frekvence)</a:t>
            </a:r>
            <a:endParaRPr lang="cs-CZ" altLang="cs-CZ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Volba amplitudy a délky pulzu se mění v závislosti na experimentu.</a:t>
            </a:r>
            <a:endParaRPr lang="cs-CZ" altLang="cs-CZ" sz="1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Aplikace RF pulzu dodá energii jádrům na nižší energetické hladině a ta přejdou na vyšší energetickou hladinu.</a:t>
            </a:r>
          </a:p>
        </p:txBody>
      </p:sp>
    </p:spTree>
    <p:extLst>
      <p:ext uri="{BB962C8B-B14F-4D97-AF65-F5344CB8AC3E}">
        <p14:creationId xmlns:p14="http://schemas.microsoft.com/office/powerpoint/2010/main" val="2568378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ea typeface="+mj-ea"/>
              </a:rPr>
              <a:t>RF pulzy</a:t>
            </a:r>
            <a:endParaRPr lang="cs-CZ" dirty="0">
              <a:ea typeface="+mj-ea"/>
            </a:endParaRPr>
          </a:p>
        </p:txBody>
      </p:sp>
      <p:sp>
        <p:nvSpPr>
          <p:cNvPr id="26627" name="Zástupný symbol pro obsah 2"/>
          <p:cNvSpPr>
            <a:spLocks noGrp="1"/>
          </p:cNvSpPr>
          <p:nvPr>
            <p:ph idx="1"/>
          </p:nvPr>
        </p:nvSpPr>
        <p:spPr>
          <a:xfrm>
            <a:off x="1763688" y="1557338"/>
            <a:ext cx="7380312" cy="5300662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Změna v počtu jader na daných hladinách vede k poklesu longitudinální (podélné) magnetizace.</a:t>
            </a:r>
          </a:p>
          <a:p>
            <a:pPr eaLnBrk="1" hangingPunct="1"/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RF pulz také mění fázi precesního pohybu magnetizace jader (rotace kolem osy z) tak, že jsou všechny sfázované. To má za následek nárůst transversální (příčné) magnetizace.</a:t>
            </a:r>
          </a:p>
          <a:p>
            <a:pPr eaLnBrk="1" hangingPunct="1"/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Vše je ovlivněno délkou a amplitudou RF pulzu.</a:t>
            </a:r>
          </a:p>
        </p:txBody>
      </p:sp>
    </p:spTree>
    <p:extLst>
      <p:ext uri="{BB962C8B-B14F-4D97-AF65-F5344CB8AC3E}">
        <p14:creationId xmlns:p14="http://schemas.microsoft.com/office/powerpoint/2010/main" val="3513842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ea typeface="+mj-ea"/>
              </a:rPr>
              <a:t>RF pulzy</a:t>
            </a:r>
            <a:endParaRPr lang="cs-CZ" dirty="0">
              <a:ea typeface="+mj-ea"/>
            </a:endParaRPr>
          </a:p>
        </p:txBody>
      </p:sp>
      <p:sp>
        <p:nvSpPr>
          <p:cNvPr id="26627" name="Zástupný symbol pro obsah 2"/>
          <p:cNvSpPr>
            <a:spLocks noGrp="1"/>
          </p:cNvSpPr>
          <p:nvPr>
            <p:ph idx="1"/>
          </p:nvPr>
        </p:nvSpPr>
        <p:spPr>
          <a:xfrm>
            <a:off x="1763688" y="1557338"/>
            <a:ext cx="4824536" cy="5300662"/>
          </a:xfrm>
        </p:spPr>
        <p:txBody>
          <a:bodyPr>
            <a:normAutofit/>
          </a:bodyPr>
          <a:lstStyle/>
          <a:p>
            <a:pPr eaLnBrk="1" hangingPunct="1">
              <a:tabLst>
                <a:tab pos="3678238" algn="l"/>
              </a:tabLst>
            </a:pP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Nastavíme-li amplitudu RF pulzu (B</a:t>
            </a:r>
            <a:r>
              <a:rPr lang="cs-CZ" altLang="cs-CZ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) a čas (t) tak, že přesně polovina jader bude na nižší hladině a polovina na vyšší energetické hladině, mluvíme o 90° pulzu, protože dojde k překlopení magnetizace o 90°.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927989"/>
            <a:ext cx="2545656" cy="4093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798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ea typeface="+mj-ea"/>
              </a:rPr>
              <a:t>RF pulzy</a:t>
            </a:r>
            <a:endParaRPr lang="cs-CZ" dirty="0">
              <a:ea typeface="+mj-ea"/>
            </a:endParaRPr>
          </a:p>
        </p:txBody>
      </p:sp>
      <p:sp>
        <p:nvSpPr>
          <p:cNvPr id="26627" name="Zástupný symbol pro obsah 2"/>
          <p:cNvSpPr>
            <a:spLocks noGrp="1"/>
          </p:cNvSpPr>
          <p:nvPr>
            <p:ph idx="1"/>
          </p:nvPr>
        </p:nvSpPr>
        <p:spPr>
          <a:xfrm>
            <a:off x="1763688" y="1557338"/>
            <a:ext cx="4824536" cy="5300662"/>
          </a:xfrm>
        </p:spPr>
        <p:txBody>
          <a:bodyPr>
            <a:normAutofit/>
          </a:bodyPr>
          <a:lstStyle/>
          <a:p>
            <a:pPr eaLnBrk="1" hangingPunct="1">
              <a:tabLst>
                <a:tab pos="3678238" algn="l"/>
              </a:tabLst>
            </a:pP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Pro transversální složku magnetizace platí vztah:</a:t>
            </a:r>
          </a:p>
          <a:p>
            <a:pPr eaLnBrk="1" hangingPunct="1">
              <a:tabLst>
                <a:tab pos="3678238" algn="l"/>
              </a:tabLst>
            </a:pPr>
            <a:endParaRPr lang="cs-CZ" altLang="cs-CZ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tabLst>
                <a:tab pos="3678238" algn="l"/>
              </a:tabLst>
            </a:pP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Pro 90°pulz musí platit, že B</a:t>
            </a:r>
            <a:r>
              <a:rPr lang="cs-CZ" altLang="cs-CZ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l-GR" altLang="cs-CZ" dirty="0" smtClean="0">
                <a:latin typeface="Times New Roman"/>
                <a:cs typeface="Times New Roman"/>
              </a:rPr>
              <a:t>γ</a:t>
            </a:r>
            <a:r>
              <a:rPr lang="cs-CZ" altLang="cs-CZ" dirty="0" smtClean="0">
                <a:latin typeface="Times New Roman"/>
                <a:cs typeface="Times New Roman"/>
              </a:rPr>
              <a:t> = </a:t>
            </a:r>
            <a:r>
              <a:rPr lang="el-GR" altLang="cs-CZ" dirty="0" smtClean="0">
                <a:latin typeface="Times New Roman"/>
                <a:cs typeface="Times New Roman"/>
              </a:rPr>
              <a:t>π</a:t>
            </a:r>
            <a:r>
              <a:rPr lang="cs-CZ" altLang="cs-CZ" dirty="0" smtClean="0">
                <a:latin typeface="Times New Roman"/>
                <a:cs typeface="Times New Roman"/>
              </a:rPr>
              <a:t>/2.</a:t>
            </a:r>
          </a:p>
          <a:p>
            <a:pPr eaLnBrk="1" hangingPunct="1">
              <a:tabLst>
                <a:tab pos="3678238" algn="l"/>
              </a:tabLst>
            </a:pPr>
            <a:r>
              <a:rPr lang="cs-CZ" altLang="cs-CZ" dirty="0" smtClean="0">
                <a:latin typeface="Times New Roman"/>
                <a:cs typeface="Times New Roman"/>
              </a:rPr>
              <a:t>Za této podmínky dojde k </a:t>
            </a:r>
            <a:r>
              <a:rPr lang="cs-CZ" altLang="cs-CZ" u="sng" dirty="0" smtClean="0">
                <a:latin typeface="Times New Roman"/>
                <a:cs typeface="Times New Roman"/>
              </a:rPr>
              <a:t>přechodu</a:t>
            </a:r>
            <a:r>
              <a:rPr lang="cs-CZ" altLang="cs-CZ" dirty="0" smtClean="0">
                <a:latin typeface="Times New Roman"/>
                <a:cs typeface="Times New Roman"/>
              </a:rPr>
              <a:t> ½ jader na vyšší hladinu a k jejich vzájemnému </a:t>
            </a:r>
            <a:r>
              <a:rPr lang="cs-CZ" altLang="cs-CZ" u="sng" dirty="0" smtClean="0">
                <a:latin typeface="Times New Roman"/>
                <a:cs typeface="Times New Roman"/>
              </a:rPr>
              <a:t>sfázování</a:t>
            </a:r>
            <a:r>
              <a:rPr lang="cs-CZ" altLang="cs-CZ" dirty="0" smtClean="0">
                <a:latin typeface="Times New Roman"/>
                <a:cs typeface="Times New Roman"/>
              </a:rPr>
              <a:t>.</a:t>
            </a:r>
            <a:endParaRPr lang="cs-CZ" altLang="cs-CZ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927989"/>
            <a:ext cx="2545656" cy="4093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délník 4"/>
              <p:cNvSpPr/>
              <p:nvPr/>
            </p:nvSpPr>
            <p:spPr>
              <a:xfrm>
                <a:off x="2411760" y="2636912"/>
                <a:ext cx="336136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</a:rPr>
                            <m:t>𝑇𝑅</m:t>
                          </m:r>
                        </m:sub>
                      </m:sSub>
                      <m:r>
                        <a:rPr lang="en-US" sz="28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cs-CZ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2800">
                          <a:latin typeface="Cambria Math"/>
                        </a:rPr>
                        <m:t>sin</m:t>
                      </m:r>
                      <m:r>
                        <a:rPr lang="en-US" sz="2800" i="1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cs-CZ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latin typeface="Cambria Math"/>
                        </a:rPr>
                        <m:t>𝛾</m:t>
                      </m:r>
                      <m:r>
                        <a:rPr lang="cs-CZ" sz="2800" b="0" i="1" smtClean="0">
                          <a:latin typeface="Cambria Math"/>
                        </a:rPr>
                        <m:t>𝑡</m:t>
                      </m:r>
                      <m:r>
                        <a:rPr lang="en-US" sz="28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5" name="Obdélník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2636912"/>
                <a:ext cx="3361369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6760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916832"/>
            <a:ext cx="2799490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ea typeface="+mj-ea"/>
              </a:rPr>
              <a:t>RF pulzy</a:t>
            </a:r>
            <a:endParaRPr lang="cs-CZ" dirty="0">
              <a:ea typeface="+mj-ea"/>
            </a:endParaRPr>
          </a:p>
        </p:txBody>
      </p:sp>
      <p:sp>
        <p:nvSpPr>
          <p:cNvPr id="26627" name="Zástupný symbol pro obsah 2"/>
          <p:cNvSpPr>
            <a:spLocks noGrp="1"/>
          </p:cNvSpPr>
          <p:nvPr>
            <p:ph idx="1"/>
          </p:nvPr>
        </p:nvSpPr>
        <p:spPr>
          <a:xfrm>
            <a:off x="1763688" y="1557338"/>
            <a:ext cx="4824536" cy="5300662"/>
          </a:xfrm>
        </p:spPr>
        <p:txBody>
          <a:bodyPr>
            <a:normAutofit/>
          </a:bodyPr>
          <a:lstStyle/>
          <a:p>
            <a:pPr eaLnBrk="1" hangingPunct="1">
              <a:tabLst>
                <a:tab pos="3678238" algn="l"/>
              </a:tabLst>
            </a:pP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Pokud nastavíme RF 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pulz tak že B</a:t>
            </a:r>
            <a:r>
              <a:rPr lang="cs-CZ" altLang="cs-CZ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l-GR" altLang="cs-CZ" dirty="0">
                <a:latin typeface="Times New Roman"/>
                <a:cs typeface="Times New Roman"/>
              </a:rPr>
              <a:t>γ</a:t>
            </a:r>
            <a:r>
              <a:rPr lang="cs-CZ" altLang="cs-CZ" dirty="0">
                <a:latin typeface="Times New Roman"/>
                <a:cs typeface="Times New Roman"/>
              </a:rPr>
              <a:t> = </a:t>
            </a:r>
            <a:r>
              <a:rPr lang="el-GR" altLang="cs-CZ" dirty="0" smtClean="0">
                <a:latin typeface="Times New Roman"/>
                <a:cs typeface="Times New Roman"/>
              </a:rPr>
              <a:t>π</a:t>
            </a:r>
            <a:r>
              <a:rPr lang="cs-CZ" altLang="cs-CZ" dirty="0" smtClean="0">
                <a:latin typeface="Times New Roman"/>
                <a:cs typeface="Times New Roman"/>
              </a:rPr>
              <a:t>, pak dojde k překlopení magnetizace o 180°. (Všechny jaderné momenty budou na vyšší energetické hladině.)</a:t>
            </a:r>
          </a:p>
          <a:p>
            <a:pPr eaLnBrk="1" hangingPunct="1">
              <a:tabLst>
                <a:tab pos="3678238" algn="l"/>
              </a:tabLst>
            </a:pP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Zde nedochází k sfázování precese, takže transversální magnetizace je nulová.</a:t>
            </a:r>
          </a:p>
        </p:txBody>
      </p:sp>
    </p:spTree>
    <p:extLst>
      <p:ext uri="{BB962C8B-B14F-4D97-AF65-F5344CB8AC3E}">
        <p14:creationId xmlns:p14="http://schemas.microsoft.com/office/powerpoint/2010/main" val="308871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ea typeface="+mj-ea"/>
              </a:rPr>
              <a:t>Opakování</a:t>
            </a:r>
            <a:endParaRPr lang="cs-CZ" dirty="0">
              <a:ea typeface="+mj-ea"/>
            </a:endParaRPr>
          </a:p>
        </p:txBody>
      </p:sp>
      <p:sp>
        <p:nvSpPr>
          <p:cNvPr id="26627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7338"/>
            <a:ext cx="7010400" cy="4968006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Magnetický moment má dipólový charakter.</a:t>
            </a:r>
          </a:p>
          <a:p>
            <a:pPr marL="0" indent="0" eaLnBrk="1" hangingPunct="1">
              <a:buNone/>
            </a:pPr>
            <a:endParaRPr lang="cs-CZ" altLang="cs-CZ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202" y="2694466"/>
            <a:ext cx="1296144" cy="393472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498" y="2694466"/>
            <a:ext cx="1474144" cy="404637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556199"/>
            <a:ext cx="1440160" cy="4257177"/>
          </a:xfrm>
          <a:prstGeom prst="rect">
            <a:avLst/>
          </a:prstGeom>
        </p:spPr>
      </p:pic>
      <p:cxnSp>
        <p:nvCxnSpPr>
          <p:cNvPr id="7" name="Přímá spojnice se šipkou 6"/>
          <p:cNvCxnSpPr/>
          <p:nvPr/>
        </p:nvCxnSpPr>
        <p:spPr>
          <a:xfrm flipV="1">
            <a:off x="3553362" y="3869556"/>
            <a:ext cx="1135136" cy="684000"/>
          </a:xfrm>
          <a:prstGeom prst="straightConnector1">
            <a:avLst/>
          </a:prstGeom>
          <a:ln w="155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 flipV="1">
            <a:off x="6162642" y="2933453"/>
            <a:ext cx="1135136" cy="684000"/>
          </a:xfrm>
          <a:prstGeom prst="straightConnector1">
            <a:avLst/>
          </a:prstGeom>
          <a:ln w="155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 flipV="1">
            <a:off x="6162642" y="4915075"/>
            <a:ext cx="1135136" cy="342000"/>
          </a:xfrm>
          <a:prstGeom prst="straightConnector1">
            <a:avLst/>
          </a:prstGeom>
          <a:ln w="155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>
            <a:off x="6162642" y="3617453"/>
            <a:ext cx="1145662" cy="594103"/>
          </a:xfrm>
          <a:prstGeom prst="straightConnector1">
            <a:avLst/>
          </a:prstGeom>
          <a:ln w="155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>
            <a:off x="3553362" y="4553556"/>
            <a:ext cx="1135136" cy="703519"/>
          </a:xfrm>
          <a:prstGeom prst="straightConnector1">
            <a:avLst/>
          </a:prstGeom>
          <a:ln w="155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>
            <a:off x="6162642" y="5265137"/>
            <a:ext cx="1135136" cy="836668"/>
          </a:xfrm>
          <a:prstGeom prst="straightConnector1">
            <a:avLst/>
          </a:prstGeom>
          <a:ln w="155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425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ea typeface="+mj-ea"/>
              </a:rPr>
              <a:t>RF pulzy</a:t>
            </a:r>
            <a:endParaRPr lang="cs-CZ" dirty="0">
              <a:ea typeface="+mj-ea"/>
            </a:endParaRPr>
          </a:p>
        </p:txBody>
      </p:sp>
      <p:sp>
        <p:nvSpPr>
          <p:cNvPr id="26627" name="Zástupný symbol pro obsah 2"/>
          <p:cNvSpPr>
            <a:spLocks noGrp="1"/>
          </p:cNvSpPr>
          <p:nvPr>
            <p:ph idx="1"/>
          </p:nvPr>
        </p:nvSpPr>
        <p:spPr>
          <a:xfrm>
            <a:off x="1763688" y="1557338"/>
            <a:ext cx="7380312" cy="5300662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Protože existuje chemický posuv, každé jádro má mírně odlišnou </a:t>
            </a:r>
            <a:r>
              <a:rPr lang="cs-CZ" altLang="cs-CZ" dirty="0" err="1" smtClean="0">
                <a:latin typeface="Times New Roman" pitchFamily="18" charset="0"/>
                <a:cs typeface="Times New Roman" pitchFamily="18" charset="0"/>
              </a:rPr>
              <a:t>Larmorovu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 frekvenci a proto účinnost RF pulzu není 100%. Pro některá jádra dojde po aplikaci 90° pulzu k překlopení magnetizace přesně o 90°, ale u některých o 90,3° u jiných o 89,97° atp. Což má za následek zhoršení kvality obrazu vlivem chemického posuvu.</a:t>
            </a:r>
          </a:p>
        </p:txBody>
      </p:sp>
    </p:spTree>
    <p:extLst>
      <p:ext uri="{BB962C8B-B14F-4D97-AF65-F5344CB8AC3E}">
        <p14:creationId xmlns:p14="http://schemas.microsoft.com/office/powerpoint/2010/main" val="2497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ea typeface="+mj-ea"/>
              </a:rPr>
              <a:t>T</a:t>
            </a:r>
            <a:r>
              <a:rPr lang="cs-CZ" baseline="-25000" dirty="0" smtClean="0">
                <a:ea typeface="+mj-ea"/>
              </a:rPr>
              <a:t>1</a:t>
            </a:r>
            <a:r>
              <a:rPr lang="cs-CZ" dirty="0" smtClean="0">
                <a:ea typeface="+mj-ea"/>
              </a:rPr>
              <a:t> Relaxace</a:t>
            </a:r>
            <a:endParaRPr lang="cs-CZ" dirty="0">
              <a:ea typeface="+mj-ea"/>
            </a:endParaRPr>
          </a:p>
        </p:txBody>
      </p:sp>
      <p:sp>
        <p:nvSpPr>
          <p:cNvPr id="26627" name="Zástupný symbol pro obsah 2"/>
          <p:cNvSpPr>
            <a:spLocks noGrp="1"/>
          </p:cNvSpPr>
          <p:nvPr>
            <p:ph idx="1"/>
          </p:nvPr>
        </p:nvSpPr>
        <p:spPr>
          <a:xfrm>
            <a:off x="1763688" y="1557338"/>
            <a:ext cx="7380312" cy="5300662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Po aplikaci RF pulzu dochází k interakci magnetického momentu jádra s magnetickými momenty okolních jader.</a:t>
            </a:r>
          </a:p>
          <a:p>
            <a:pPr eaLnBrk="1" hangingPunct="1"/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Této interakci se říká spin-mřížková interakce.</a:t>
            </a:r>
          </a:p>
          <a:p>
            <a:pPr eaLnBrk="1" hangingPunct="1"/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Tato interakce nutí jádra v energeticky nevýhodném stavu k přechodu do energeticky výhodnějšího stavu.</a:t>
            </a:r>
          </a:p>
        </p:txBody>
      </p:sp>
    </p:spTree>
    <p:extLst>
      <p:ext uri="{BB962C8B-B14F-4D97-AF65-F5344CB8AC3E}">
        <p14:creationId xmlns:p14="http://schemas.microsoft.com/office/powerpoint/2010/main" val="3905071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T</a:t>
            </a:r>
            <a:r>
              <a:rPr lang="cs-CZ" baseline="-25000" dirty="0"/>
              <a:t>1</a:t>
            </a:r>
            <a:r>
              <a:rPr lang="cs-CZ" dirty="0"/>
              <a:t> Relaxace</a:t>
            </a:r>
            <a:endParaRPr lang="cs-CZ" dirty="0">
              <a:ea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627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1763688" y="1557338"/>
                <a:ext cx="7380312" cy="5300662"/>
              </a:xfrm>
            </p:spPr>
            <p:txBody>
              <a:bodyPr>
                <a:normAutofit/>
              </a:bodyPr>
              <a:lstStyle/>
              <a:p>
                <a:pPr eaLnBrk="1" hangingPunct="1"/>
                <a:r>
                  <a:rPr lang="cs-CZ" altLang="cs-CZ" dirty="0" smtClean="0">
                    <a:latin typeface="Times New Roman" pitchFamily="18" charset="0"/>
                    <a:cs typeface="Times New Roman" pitchFamily="18" charset="0"/>
                  </a:rPr>
                  <a:t>Tím dochází k nárůstu magnetizace v ose z, což charakterizuje rovnice:</a:t>
                </a:r>
              </a:p>
              <a:p>
                <a:pPr marL="0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altLang="cs-CZ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cs-CZ" altLang="cs-CZ" b="0" i="1" smtClean="0">
                              <a:latin typeface="Cambria Math"/>
                              <a:cs typeface="Times New Roman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cs-CZ" altLang="cs-CZ" b="0" i="1" smtClean="0">
                              <a:latin typeface="Cambria Math"/>
                              <a:cs typeface="Times New Roman" pitchFamily="18" charset="0"/>
                            </a:rPr>
                            <m:t>𝑧</m:t>
                          </m:r>
                        </m:sub>
                      </m:sSub>
                      <m:r>
                        <a:rPr lang="cs-CZ" altLang="cs-CZ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altLang="cs-CZ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cs-CZ" altLang="cs-CZ" b="0" i="1" smtClean="0">
                              <a:latin typeface="Cambria Math"/>
                              <a:cs typeface="Times New Roman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cs-CZ" altLang="cs-CZ" b="0" i="1" smtClean="0"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cs-CZ" altLang="cs-CZ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cs-CZ" altLang="cs-CZ" b="0" i="1" smtClean="0">
                              <a:latin typeface="Cambria Math"/>
                              <a:cs typeface="Times New Roman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cs-CZ" altLang="cs-CZ" b="0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cs-CZ" altLang="cs-CZ" b="0" i="1" smtClean="0">
                                  <a:latin typeface="Cambria Math"/>
                                  <a:cs typeface="Times New Roman" pitchFamily="18" charset="0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cs-CZ" altLang="cs-CZ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altLang="cs-CZ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𝑡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cs-CZ" altLang="cs-CZ" b="0" i="1" smtClean="0">
                                          <a:latin typeface="Cambria Math"/>
                                          <a:cs typeface="Times New Roman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altLang="cs-CZ" b="0" i="1" smtClean="0">
                                          <a:latin typeface="Cambria Math"/>
                                          <a:cs typeface="Times New Roman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cs-CZ" altLang="cs-CZ" b="0" i="1" smtClean="0">
                                          <a:latin typeface="Cambria Math"/>
                                          <a:cs typeface="Times New Roman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sup>
                          </m:sSup>
                        </m:e>
                      </m:d>
                      <m:r>
                        <a:rPr lang="cs-CZ" altLang="cs-CZ" b="0" i="1" smtClean="0">
                          <a:latin typeface="Cambria Math"/>
                          <a:cs typeface="Times New Roman" pitchFamily="18" charset="0"/>
                        </a:rPr>
                        <m:t> </m:t>
                      </m:r>
                    </m:oMath>
                  </m:oMathPara>
                </a14:m>
                <a:endParaRPr lang="cs-CZ" altLang="cs-CZ" dirty="0">
                  <a:latin typeface="Times New Roman" pitchFamily="18" charset="0"/>
                  <a:cs typeface="Times New Roman" pitchFamily="18" charset="0"/>
                </a:endParaRPr>
              </a:p>
              <a:p>
                <a:pPr eaLnBrk="1" hangingPunct="1"/>
                <a:r>
                  <a:rPr lang="cs-CZ" altLang="cs-CZ" dirty="0" smtClean="0">
                    <a:latin typeface="Times New Roman" pitchFamily="18" charset="0"/>
                    <a:cs typeface="Times New Roman" pitchFamily="18" charset="0"/>
                  </a:rPr>
                  <a:t>Konstanta T</a:t>
                </a:r>
                <a:r>
                  <a:rPr lang="cs-CZ" altLang="cs-CZ" baseline="-25000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cs-CZ" altLang="cs-CZ" dirty="0" smtClean="0">
                    <a:latin typeface="Times New Roman" pitchFamily="18" charset="0"/>
                    <a:cs typeface="Times New Roman" pitchFamily="18" charset="0"/>
                  </a:rPr>
                  <a:t> popisuje dobu, za jakou se navrátí magnetizace v ose z na 63 % původní hodnoty (před RF pulzem).</a:t>
                </a:r>
              </a:p>
              <a:p>
                <a:pPr eaLnBrk="1" hangingPunct="1"/>
                <a:r>
                  <a:rPr lang="cs-CZ" altLang="cs-CZ" dirty="0" smtClean="0">
                    <a:latin typeface="Times New Roman" pitchFamily="18" charset="0"/>
                    <a:cs typeface="Times New Roman" pitchFamily="18" charset="0"/>
                  </a:rPr>
                  <a:t>V medicíně se přibližně pohybuje od 200 do 2000 </a:t>
                </a:r>
                <a:r>
                  <a:rPr lang="cs-CZ" altLang="cs-CZ" dirty="0" err="1" smtClean="0">
                    <a:latin typeface="Times New Roman" pitchFamily="18" charset="0"/>
                    <a:cs typeface="Times New Roman" pitchFamily="18" charset="0"/>
                  </a:rPr>
                  <a:t>ms</a:t>
                </a:r>
                <a:r>
                  <a:rPr lang="cs-CZ" altLang="cs-CZ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cs-CZ" altLang="cs-CZ" dirty="0" smtClean="0">
                    <a:latin typeface="Times New Roman" pitchFamily="18" charset="0"/>
                    <a:cs typeface="Times New Roman" pitchFamily="18" charset="0"/>
                  </a:rPr>
                  <a:t>a je silně závislá na B</a:t>
                </a:r>
                <a:r>
                  <a:rPr lang="cs-CZ" altLang="cs-CZ" baseline="-25000" dirty="0" smtClean="0">
                    <a:latin typeface="Times New Roman" pitchFamily="18" charset="0"/>
                    <a:cs typeface="Times New Roman" pitchFamily="18" charset="0"/>
                  </a:rPr>
                  <a:t>0</a:t>
                </a:r>
                <a:r>
                  <a:rPr lang="cs-CZ" altLang="cs-CZ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eaLnBrk="1" hangingPunct="1"/>
                <a:r>
                  <a:rPr lang="cs-CZ" altLang="cs-CZ" dirty="0" smtClean="0">
                    <a:latin typeface="Times New Roman" pitchFamily="18" charset="0"/>
                    <a:cs typeface="Times New Roman" pitchFamily="18" charset="0"/>
                  </a:rPr>
                  <a:t>S rostoucím B</a:t>
                </a:r>
                <a:r>
                  <a:rPr lang="cs-CZ" altLang="cs-CZ" baseline="-25000" dirty="0" smtClean="0">
                    <a:latin typeface="Times New Roman" pitchFamily="18" charset="0"/>
                    <a:cs typeface="Times New Roman" pitchFamily="18" charset="0"/>
                  </a:rPr>
                  <a:t>0</a:t>
                </a:r>
                <a:r>
                  <a:rPr lang="cs-CZ" altLang="cs-CZ" dirty="0" smtClean="0">
                    <a:latin typeface="Times New Roman" pitchFamily="18" charset="0"/>
                    <a:cs typeface="Times New Roman" pitchFamily="18" charset="0"/>
                  </a:rPr>
                  <a:t> roste T</a:t>
                </a:r>
                <a:r>
                  <a:rPr lang="cs-CZ" altLang="cs-CZ" baseline="-25000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cs-CZ" altLang="cs-CZ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6627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63688" y="1557338"/>
                <a:ext cx="7380312" cy="5300662"/>
              </a:xfrm>
              <a:blipFill rotWithShape="1">
                <a:blip r:embed="rId3"/>
                <a:stretch>
                  <a:fillRect l="-1817" t="-1609" r="-181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0746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T</a:t>
            </a:r>
            <a:r>
              <a:rPr lang="cs-CZ" baseline="-25000" dirty="0" smtClean="0"/>
              <a:t>2</a:t>
            </a:r>
            <a:r>
              <a:rPr lang="cs-CZ" baseline="30000" dirty="0" smtClean="0"/>
              <a:t>*</a:t>
            </a:r>
            <a:r>
              <a:rPr lang="cs-CZ" dirty="0" smtClean="0"/>
              <a:t> </a:t>
            </a:r>
            <a:r>
              <a:rPr lang="cs-CZ" dirty="0"/>
              <a:t>Relaxace</a:t>
            </a:r>
            <a:endParaRPr lang="cs-CZ" dirty="0">
              <a:ea typeface="+mj-ea"/>
            </a:endParaRPr>
          </a:p>
        </p:txBody>
      </p:sp>
      <p:sp>
        <p:nvSpPr>
          <p:cNvPr id="26627" name="Zástupný symbol pro obsah 2"/>
          <p:cNvSpPr>
            <a:spLocks noGrp="1"/>
          </p:cNvSpPr>
          <p:nvPr>
            <p:ph idx="1"/>
          </p:nvPr>
        </p:nvSpPr>
        <p:spPr>
          <a:xfrm>
            <a:off x="1763688" y="1557338"/>
            <a:ext cx="7380312" cy="5300662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Souběžně se spin-mřížkovou interakcí dochází k spin-spinové interakci.</a:t>
            </a:r>
          </a:p>
          <a:p>
            <a:pPr eaLnBrk="1" hangingPunct="1"/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Tato interakce je způsobena více faktory, jakými jsou: 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 Lokální </a:t>
            </a:r>
            <a:r>
              <a:rPr lang="cs-CZ" altLang="cs-CZ" dirty="0" err="1" smtClean="0">
                <a:latin typeface="Times New Roman" pitchFamily="18" charset="0"/>
                <a:cs typeface="Times New Roman" pitchFamily="18" charset="0"/>
              </a:rPr>
              <a:t>nehomogenyty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 magnetického pole způsobené </a:t>
            </a:r>
            <a:r>
              <a:rPr lang="cs-CZ" altLang="cs-CZ" dirty="0" err="1" smtClean="0">
                <a:latin typeface="Times New Roman" pitchFamily="18" charset="0"/>
                <a:cs typeface="Times New Roman" pitchFamily="18" charset="0"/>
              </a:rPr>
              <a:t>mag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. polem okolních částic. (T</a:t>
            </a:r>
            <a:r>
              <a:rPr lang="cs-CZ" altLang="cs-CZ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Nehomogenita vnějšího </a:t>
            </a:r>
            <a:r>
              <a:rPr lang="cs-CZ" altLang="cs-CZ" dirty="0" err="1" smtClean="0">
                <a:latin typeface="Times New Roman" pitchFamily="18" charset="0"/>
                <a:cs typeface="Times New Roman" pitchFamily="18" charset="0"/>
              </a:rPr>
              <a:t>mag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. pole (T</a:t>
            </a:r>
            <a:r>
              <a:rPr lang="cs-CZ" altLang="cs-CZ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Gradientním </a:t>
            </a:r>
            <a:r>
              <a:rPr lang="cs-CZ" altLang="cs-CZ" dirty="0" err="1" smtClean="0">
                <a:latin typeface="Times New Roman" pitchFamily="18" charset="0"/>
                <a:cs typeface="Times New Roman" pitchFamily="18" charset="0"/>
              </a:rPr>
              <a:t>mag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. polem (T</a:t>
            </a:r>
            <a:r>
              <a:rPr lang="cs-CZ" altLang="cs-CZ" baseline="-25000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69876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T</a:t>
            </a:r>
            <a:r>
              <a:rPr lang="cs-CZ" baseline="-25000" dirty="0" smtClean="0"/>
              <a:t>2</a:t>
            </a:r>
            <a:r>
              <a:rPr lang="cs-CZ" baseline="30000" dirty="0" smtClean="0"/>
              <a:t>*</a:t>
            </a:r>
            <a:r>
              <a:rPr lang="cs-CZ" dirty="0" smtClean="0"/>
              <a:t> </a:t>
            </a:r>
            <a:r>
              <a:rPr lang="cs-CZ" dirty="0"/>
              <a:t>Relaxace</a:t>
            </a:r>
            <a:endParaRPr lang="cs-CZ" dirty="0">
              <a:ea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627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1763688" y="1557338"/>
                <a:ext cx="7380312" cy="5300662"/>
              </a:xfrm>
            </p:spPr>
            <p:txBody>
              <a:bodyPr>
                <a:normAutofit/>
              </a:bodyPr>
              <a:lstStyle/>
              <a:p>
                <a:pPr eaLnBrk="1" hangingPunct="1"/>
                <a:r>
                  <a:rPr lang="cs-CZ" altLang="cs-CZ" dirty="0" smtClean="0">
                    <a:latin typeface="Times New Roman" pitchFamily="18" charset="0"/>
                    <a:cs typeface="Times New Roman" pitchFamily="18" charset="0"/>
                  </a:rPr>
                  <a:t>Všechny tyto jevy vedou k rozfázování precesního pohybu magnetických momentů jader a k poklesu magnetizace v rovině </a:t>
                </a:r>
                <a:r>
                  <a:rPr lang="cs-CZ" altLang="cs-CZ" dirty="0" err="1" smtClean="0">
                    <a:latin typeface="Times New Roman" pitchFamily="18" charset="0"/>
                    <a:cs typeface="Times New Roman" pitchFamily="18" charset="0"/>
                  </a:rPr>
                  <a:t>xy</a:t>
                </a:r>
                <a:r>
                  <a:rPr lang="cs-CZ" altLang="cs-CZ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eaLnBrk="1" hangingPunct="1"/>
                <a:r>
                  <a:rPr lang="cs-CZ" altLang="cs-CZ" dirty="0" smtClean="0">
                    <a:latin typeface="Times New Roman" pitchFamily="18" charset="0"/>
                    <a:cs typeface="Times New Roman" pitchFamily="18" charset="0"/>
                  </a:rPr>
                  <a:t>Z matematického hlediska platí:</a:t>
                </a:r>
              </a:p>
              <a:p>
                <a:pPr marL="0" indent="0" algn="ctr" eaLnBrk="1" hangingPunct="1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cs-CZ" altLang="cs-CZ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altLang="cs-CZ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sSubSup>
                          <m:sSubSupPr>
                            <m:ctrlPr>
                              <a:rPr lang="cs-CZ" altLang="cs-CZ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bSupPr>
                          <m:e>
                            <m:r>
                              <a:rPr lang="cs-CZ" altLang="cs-CZ" b="0" i="1" smtClean="0">
                                <a:latin typeface="Cambria Math"/>
                                <a:cs typeface="Times New Roman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cs-CZ" altLang="cs-CZ" b="0" i="1" smtClean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cs-CZ" altLang="cs-CZ" b="0" i="1" smtClean="0">
                                <a:latin typeface="Cambria Math"/>
                                <a:cs typeface="Times New Roman" pitchFamily="18" charset="0"/>
                              </a:rPr>
                              <m:t>∗</m:t>
                            </m:r>
                          </m:sup>
                        </m:sSubSup>
                      </m:den>
                    </m:f>
                    <m:r>
                      <a:rPr lang="cs-CZ" altLang="cs-CZ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cs-CZ" altLang="cs-CZ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altLang="cs-CZ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cs-CZ" altLang="cs-CZ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cs-CZ" altLang="cs-CZ" b="0" i="1" smtClean="0">
                                <a:latin typeface="Cambria Math"/>
                                <a:cs typeface="Times New Roman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cs-CZ" altLang="cs-CZ" b="0" i="1" smtClean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cs-CZ" altLang="cs-CZ" b="0" i="1" smtClean="0">
                        <a:latin typeface="Cambria Math"/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cs-CZ" altLang="cs-CZ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altLang="cs-CZ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cs-CZ" altLang="cs-CZ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cs-CZ" altLang="cs-CZ" b="0" i="1" smtClean="0">
                                <a:latin typeface="Cambria Math"/>
                                <a:cs typeface="Times New Roman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cs-CZ" altLang="cs-CZ" b="0" i="1" smtClean="0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</m:sub>
                        </m:sSub>
                      </m:den>
                    </m:f>
                  </m:oMath>
                </a14:m>
                <a:r>
                  <a:rPr lang="cs-CZ" altLang="cs-CZ" dirty="0" smtClean="0">
                    <a:latin typeface="Times New Roman" pitchFamily="18" charset="0"/>
                    <a:cs typeface="Times New Roman" pitchFamily="18" charset="0"/>
                  </a:rPr>
                  <a:t>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altLang="cs-CZ" b="0" i="1" dirty="0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altLang="cs-CZ" b="0" i="1" dirty="0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sSubSup>
                          <m:sSubSupPr>
                            <m:ctrlPr>
                              <a:rPr lang="cs-CZ" altLang="cs-CZ" b="0" i="1" dirty="0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bSupPr>
                          <m:e>
                            <m:r>
                              <a:rPr lang="cs-CZ" altLang="cs-CZ" b="0" i="1" dirty="0" smtClean="0">
                                <a:latin typeface="Cambria Math"/>
                                <a:cs typeface="Times New Roman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cs-CZ" altLang="cs-CZ" b="0" i="1" dirty="0" smtClean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cs-CZ" altLang="cs-CZ" b="0" i="1" dirty="0" smtClean="0">
                                <a:latin typeface="Cambria Math"/>
                                <a:cs typeface="Times New Roman" pitchFamily="18" charset="0"/>
                              </a:rPr>
                              <m:t>∗∗</m:t>
                            </m:r>
                          </m:sup>
                        </m:sSubSup>
                      </m:den>
                    </m:f>
                    <m:r>
                      <a:rPr lang="cs-CZ" altLang="cs-CZ" b="0" i="1" dirty="0" smtClean="0"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cs-CZ" altLang="cs-CZ" b="0" i="1" dirty="0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altLang="cs-CZ" b="0" i="1" dirty="0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sSubSup>
                          <m:sSubSupPr>
                            <m:ctrlPr>
                              <a:rPr lang="cs-CZ" altLang="cs-CZ" b="0" i="1" dirty="0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bSupPr>
                          <m:e>
                            <m:r>
                              <a:rPr lang="cs-CZ" altLang="cs-CZ" b="0" i="1" dirty="0" smtClean="0">
                                <a:latin typeface="Cambria Math"/>
                                <a:cs typeface="Times New Roman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cs-CZ" altLang="cs-CZ" b="0" i="1" dirty="0" smtClean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cs-CZ" altLang="cs-CZ" b="0" i="1" dirty="0" smtClean="0">
                                <a:latin typeface="Cambria Math"/>
                                <a:cs typeface="Times New Roman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cs-CZ" altLang="cs-CZ" b="0" i="1" dirty="0" smtClean="0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cs-CZ" altLang="cs-CZ" b="0" i="1" dirty="0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cs-CZ" altLang="cs-CZ" b="0" i="1" dirty="0" smtClean="0">
                                <a:latin typeface="Cambria Math"/>
                                <a:cs typeface="Times New Roman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cs-CZ" altLang="cs-CZ" b="0" i="1" dirty="0" smtClean="0">
                                <a:latin typeface="Cambria Math"/>
                                <a:cs typeface="Times New Roman" pitchFamily="18" charset="0"/>
                              </a:rPr>
                              <m:t>𝐺</m:t>
                            </m:r>
                          </m:sub>
                        </m:sSub>
                      </m:den>
                    </m:f>
                  </m:oMath>
                </a14:m>
                <a:endParaRPr lang="cs-CZ" altLang="cs-CZ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ctr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altLang="cs-CZ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cs-CZ" altLang="cs-CZ" b="0" i="1" smtClean="0">
                              <a:latin typeface="Cambria Math"/>
                              <a:cs typeface="Times New Roman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cs-CZ" altLang="cs-CZ" b="0" i="1" smtClean="0">
                              <a:latin typeface="Cambria Math"/>
                              <a:cs typeface="Times New Roman" pitchFamily="18" charset="0"/>
                            </a:rPr>
                            <m:t>𝑥𝑦</m:t>
                          </m:r>
                        </m:sub>
                      </m:sSub>
                      <m:r>
                        <a:rPr lang="cs-CZ" altLang="cs-CZ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altLang="cs-CZ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cs-CZ" altLang="cs-CZ" b="0" i="1" smtClean="0">
                              <a:latin typeface="Cambria Math"/>
                              <a:cs typeface="Times New Roman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cs-CZ" altLang="cs-CZ" b="0" i="1" smtClean="0"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cs-CZ" altLang="cs-CZ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cs-CZ" altLang="cs-CZ" b="0" i="1" smtClean="0">
                              <a:latin typeface="Cambria Math"/>
                              <a:cs typeface="Times New Roman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cs-CZ" altLang="cs-CZ" b="0" i="1" smtClean="0">
                              <a:latin typeface="Cambria Math"/>
                              <a:cs typeface="Times New Roman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cs-CZ" altLang="cs-CZ" b="0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cs-CZ" altLang="cs-CZ" b="0" i="1" smtClean="0">
                                  <a:latin typeface="Cambria Math"/>
                                  <a:cs typeface="Times New Roman" pitchFamily="18" charset="0"/>
                                </a:rPr>
                                <m:t>𝑡</m:t>
                              </m:r>
                            </m:num>
                            <m:den>
                              <m:sSubSup>
                                <m:sSubSupPr>
                                  <m:ctrlPr>
                                    <a:rPr lang="cs-CZ" altLang="cs-CZ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cs-CZ" altLang="cs-CZ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cs-CZ" altLang="cs-CZ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2</m:t>
                                  </m:r>
                                </m:sub>
                                <m:sup/>
                              </m:sSubSup>
                            </m:den>
                          </m:f>
                        </m:sup>
                      </m:sSup>
                    </m:oMath>
                  </m:oMathPara>
                </a14:m>
                <a:endParaRPr lang="cs-CZ" altLang="cs-CZ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6627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63688" y="1557338"/>
                <a:ext cx="7380312" cy="5300662"/>
              </a:xfrm>
              <a:blipFill rotWithShape="1">
                <a:blip r:embed="rId3"/>
                <a:stretch>
                  <a:fillRect l="-1817" t="-1609" r="-330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3042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T</a:t>
            </a:r>
            <a:r>
              <a:rPr lang="cs-CZ" baseline="-25000" dirty="0" smtClean="0"/>
              <a:t>2</a:t>
            </a:r>
            <a:r>
              <a:rPr lang="cs-CZ" baseline="30000" dirty="0" smtClean="0"/>
              <a:t>*</a:t>
            </a:r>
            <a:r>
              <a:rPr lang="cs-CZ" dirty="0" smtClean="0"/>
              <a:t> </a:t>
            </a:r>
            <a:r>
              <a:rPr lang="cs-CZ" dirty="0"/>
              <a:t>Relaxace</a:t>
            </a:r>
            <a:endParaRPr lang="cs-CZ" dirty="0">
              <a:ea typeface="+mj-ea"/>
            </a:endParaRPr>
          </a:p>
        </p:txBody>
      </p:sp>
      <p:sp>
        <p:nvSpPr>
          <p:cNvPr id="26627" name="Zástupný symbol pro obsah 2"/>
          <p:cNvSpPr>
            <a:spLocks noGrp="1"/>
          </p:cNvSpPr>
          <p:nvPr>
            <p:ph idx="1"/>
          </p:nvPr>
        </p:nvSpPr>
        <p:spPr>
          <a:xfrm>
            <a:off x="1763688" y="1557338"/>
            <a:ext cx="7380312" cy="5300662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cs-CZ" altLang="cs-CZ" baseline="-25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je charakteristická a jedná se o dobu, kdy poklesne příčná (transverzální) magnetizace (</a:t>
            </a:r>
            <a:r>
              <a:rPr lang="cs-CZ" altLang="cs-CZ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cs-CZ" altLang="cs-CZ" baseline="-25000" dirty="0" err="1" smtClean="0">
                <a:latin typeface="Times New Roman" pitchFamily="18" charset="0"/>
                <a:cs typeface="Times New Roman" pitchFamily="18" charset="0"/>
              </a:rPr>
              <a:t>xy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) na 37 % původní hodnoty (ihned po RF pulzu).</a:t>
            </a:r>
          </a:p>
          <a:p>
            <a:pPr eaLnBrk="1" hangingPunct="1"/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V praxi ovšem měříme T</a:t>
            </a:r>
            <a:r>
              <a:rPr lang="cs-CZ" altLang="cs-CZ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altLang="cs-CZ" baseline="3000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cs-CZ" altLang="cs-CZ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 je téměř nezávislá na velikosti B</a:t>
            </a:r>
            <a:r>
              <a:rPr lang="cs-CZ" altLang="cs-CZ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04868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6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028" y="1220756"/>
            <a:ext cx="6886436" cy="5592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1903468" y="274638"/>
            <a:ext cx="7001588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ea typeface="+mj-ea"/>
              </a:rPr>
              <a:t>T</a:t>
            </a:r>
            <a:r>
              <a:rPr lang="cs-CZ" baseline="-25000" dirty="0" smtClean="0">
                <a:ea typeface="+mj-ea"/>
              </a:rPr>
              <a:t>1</a:t>
            </a:r>
            <a:r>
              <a:rPr lang="cs-CZ" dirty="0" smtClean="0">
                <a:ea typeface="+mj-ea"/>
              </a:rPr>
              <a:t> Relaxace</a:t>
            </a:r>
            <a:endParaRPr lang="cs-CZ" dirty="0"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65892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268760"/>
            <a:ext cx="6810592" cy="558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1903468" y="274638"/>
            <a:ext cx="7001588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ea typeface="+mj-ea"/>
              </a:rPr>
              <a:t>T</a:t>
            </a:r>
            <a:r>
              <a:rPr lang="cs-CZ" baseline="-25000" dirty="0" smtClean="0">
                <a:ea typeface="+mj-ea"/>
              </a:rPr>
              <a:t>2</a:t>
            </a:r>
            <a:r>
              <a:rPr lang="cs-CZ" dirty="0" smtClean="0">
                <a:ea typeface="+mj-ea"/>
              </a:rPr>
              <a:t> Relaxace</a:t>
            </a:r>
            <a:endParaRPr lang="cs-CZ" dirty="0"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92851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941"/>
          <a:stretch/>
        </p:blipFill>
        <p:spPr>
          <a:xfrm>
            <a:off x="-30851" y="0"/>
            <a:ext cx="91748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59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397" y="-2662"/>
            <a:ext cx="5940939" cy="688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9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ea typeface="+mj-ea"/>
              </a:rPr>
              <a:t>Opakování</a:t>
            </a:r>
            <a:endParaRPr lang="cs-CZ" dirty="0">
              <a:ea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627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1905000" y="1557338"/>
                <a:ext cx="7239000" cy="5300662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Faradayův zákon elektromagnetické indukce (1831):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60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cs-CZ" sz="2600" i="1">
                              <a:latin typeface="Cambria Math"/>
                              <a:cs typeface="Times New Roman" panose="020206030504050203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cs-CZ" sz="2600" i="1">
                              <a:latin typeface="Cambria Math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cs-CZ" sz="2600" i="1">
                          <a:latin typeface="Cambria Math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ctrlPr>
                            <a:rPr lang="cs-CZ" sz="26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sz="26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∆</m:t>
                          </m:r>
                          <m:r>
                            <m:rPr>
                              <m:sty m:val="p"/>
                            </m:rPr>
                            <a:rPr lang="el-GR" sz="26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Φ</m:t>
                          </m:r>
                        </m:num>
                        <m:den>
                          <m:r>
                            <a:rPr lang="cs-CZ" sz="26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∆</m:t>
                          </m:r>
                          <m:r>
                            <a:rPr lang="cs-CZ" sz="26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cs-CZ" altLang="cs-CZ" sz="26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Změna magnetického indukčního toku: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Přibližujeme-li se s magnetem k cívce mění se magnetické tok plochou cívky.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Neboli cívkou „prochází více“ siločar.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Pokud se oddalujeme tak magnetický tok klesá (cívkou „prochází méně“ siločar).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Změna za čas: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Čím rychleji se přibližujeme, tím rychleji se mění magnetický indukční tok.</a:t>
                </a:r>
              </a:p>
              <a:p>
                <a:pPr marL="0" indent="0">
                  <a:buNone/>
                </a:pPr>
                <a:endParaRPr lang="cs-CZ" altLang="cs-CZ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eaLnBrk="1" hangingPunct="1">
                  <a:buNone/>
                </a:pPr>
                <a:endParaRPr lang="cs-CZ" altLang="cs-CZ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6627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05000" y="1557338"/>
                <a:ext cx="7239000" cy="5300662"/>
              </a:xfrm>
              <a:blipFill rotWithShape="1">
                <a:blip r:embed="rId3"/>
                <a:stretch>
                  <a:fillRect l="-1769" t="-3218" r="-227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1046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Kontrastní látky</a:t>
            </a:r>
            <a:endParaRPr lang="cs-CZ" dirty="0">
              <a:ea typeface="+mj-ea"/>
            </a:endParaRPr>
          </a:p>
        </p:txBody>
      </p:sp>
      <p:sp>
        <p:nvSpPr>
          <p:cNvPr id="26627" name="Zástupný symbol pro obsah 2"/>
          <p:cNvSpPr>
            <a:spLocks noGrp="1"/>
          </p:cNvSpPr>
          <p:nvPr>
            <p:ph idx="1"/>
          </p:nvPr>
        </p:nvSpPr>
        <p:spPr>
          <a:xfrm>
            <a:off x="1763688" y="1557338"/>
            <a:ext cx="7380312" cy="5300662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Pro zlepšení kontrastu obrazu se mohou použít kontrastní látky.</a:t>
            </a:r>
          </a:p>
          <a:p>
            <a:pPr eaLnBrk="1" hangingPunct="1"/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V MRI se převážně jedná o sloučeniny </a:t>
            </a:r>
            <a:r>
              <a:rPr lang="cs-CZ" altLang="cs-CZ" dirty="0" err="1" smtClean="0">
                <a:latin typeface="Times New Roman" pitchFamily="18" charset="0"/>
                <a:cs typeface="Times New Roman" pitchFamily="18" charset="0"/>
              </a:rPr>
              <a:t>Gd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altLang="cs-CZ" dirty="0" err="1" smtClean="0">
                <a:latin typeface="Times New Roman" pitchFamily="18" charset="0"/>
                <a:cs typeface="Times New Roman" pitchFamily="18" charset="0"/>
              </a:rPr>
              <a:t>Mn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altLang="cs-CZ" dirty="0" err="1" smtClean="0">
                <a:latin typeface="Times New Roman" pitchFamily="18" charset="0"/>
                <a:cs typeface="Times New Roman" pitchFamily="18" charset="0"/>
              </a:rPr>
              <a:t>Fe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 (paramagnetických látek), které jsou navázány na nosič a dopraveny do požadované oblasti.</a:t>
            </a:r>
          </a:p>
          <a:p>
            <a:pPr eaLnBrk="1" hangingPunct="1"/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Paramagnetické látky mají odlišné vlastnosti než lidská tkáň a svou přítomností ovlivňují relaxační časy okolích tkání.</a:t>
            </a:r>
          </a:p>
        </p:txBody>
      </p:sp>
    </p:spTree>
    <p:extLst>
      <p:ext uri="{BB962C8B-B14F-4D97-AF65-F5344CB8AC3E}">
        <p14:creationId xmlns:p14="http://schemas.microsoft.com/office/powerpoint/2010/main" val="2763715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Kontrastní látky</a:t>
            </a:r>
            <a:endParaRPr lang="cs-CZ" dirty="0">
              <a:ea typeface="+mj-ea"/>
            </a:endParaRPr>
          </a:p>
        </p:txBody>
      </p:sp>
      <p:sp>
        <p:nvSpPr>
          <p:cNvPr id="26627" name="Zástupný symbol pro obsah 2"/>
          <p:cNvSpPr>
            <a:spLocks noGrp="1"/>
          </p:cNvSpPr>
          <p:nvPr>
            <p:ph idx="1"/>
          </p:nvPr>
        </p:nvSpPr>
        <p:spPr>
          <a:xfrm>
            <a:off x="1763688" y="1557338"/>
            <a:ext cx="7380312" cy="5300662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Jejich magnetické pole interaguje s magnetickými momenty okolních látek a výrazně tak zvětšují spin-mřížkovou interakci (dojde ke snížení T</a:t>
            </a:r>
            <a:r>
              <a:rPr lang="cs-CZ" altLang="cs-CZ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 relaxačního času až o desítky procent).</a:t>
            </a:r>
          </a:p>
          <a:p>
            <a:pPr eaLnBrk="1" hangingPunct="1"/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Účinnost kontrastních látek pro spin-spinovou interakci je nižší a dochází ke změnám T</a:t>
            </a:r>
            <a:r>
              <a:rPr lang="cs-CZ" altLang="cs-CZ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 času pouze o jednotky procent.</a:t>
            </a:r>
          </a:p>
        </p:txBody>
      </p:sp>
    </p:spTree>
    <p:extLst>
      <p:ext uri="{BB962C8B-B14F-4D97-AF65-F5344CB8AC3E}">
        <p14:creationId xmlns:p14="http://schemas.microsoft.com/office/powerpoint/2010/main" val="1312390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Kontrastní látky</a:t>
            </a:r>
            <a:endParaRPr lang="cs-CZ" dirty="0">
              <a:ea typeface="+mj-ea"/>
            </a:endParaRPr>
          </a:p>
        </p:txBody>
      </p:sp>
      <p:sp>
        <p:nvSpPr>
          <p:cNvPr id="26627" name="Zástupný symbol pro obsah 2"/>
          <p:cNvSpPr>
            <a:spLocks noGrp="1"/>
          </p:cNvSpPr>
          <p:nvPr>
            <p:ph idx="1"/>
          </p:nvPr>
        </p:nvSpPr>
        <p:spPr>
          <a:xfrm>
            <a:off x="1763688" y="1557338"/>
            <a:ext cx="7380312" cy="5300662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Použití je rozsáhlé od zvýrazňování struktur až po MRI angiografii.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91" r="24322"/>
          <a:stretch/>
        </p:blipFill>
        <p:spPr>
          <a:xfrm>
            <a:off x="3059832" y="2605663"/>
            <a:ext cx="4724400" cy="427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70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535"/>
            <a:ext cx="9144000" cy="5658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74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32656"/>
            <a:ext cx="7560840" cy="6250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84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ea typeface="+mj-ea"/>
              </a:rPr>
              <a:t>Signál</a:t>
            </a:r>
            <a:endParaRPr lang="cs-CZ" dirty="0">
              <a:ea typeface="+mj-ea"/>
            </a:endParaRPr>
          </a:p>
        </p:txBody>
      </p:sp>
      <p:sp>
        <p:nvSpPr>
          <p:cNvPr id="26627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7338"/>
            <a:ext cx="7010400" cy="1151582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Detekce signálu je založena na elektromagnetické indukci:</a:t>
            </a: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 bwMode="auto">
          <a:xfrm>
            <a:off x="1907704" y="2564904"/>
            <a:ext cx="7010400" cy="1583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 Mění-li se magnetický indukční tok cívkou, indukuje se v ní indukované elektromotorické napětí.</a:t>
            </a: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 bwMode="auto">
          <a:xfrm>
            <a:off x="1907704" y="3861594"/>
            <a:ext cx="7010400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 Pří změně magnetizace dochází ke změně magnetického indukčního toku a  v detekčních cívkách se indukuje střídavý proud o </a:t>
            </a:r>
            <a:r>
              <a:rPr lang="cs-CZ" altLang="cs-CZ" dirty="0" err="1" smtClean="0">
                <a:latin typeface="Times New Roman" pitchFamily="18" charset="0"/>
                <a:cs typeface="Times New Roman" pitchFamily="18" charset="0"/>
              </a:rPr>
              <a:t>Larmorově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 frekvenci.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 bwMode="auto">
          <a:xfrm>
            <a:off x="1907704" y="5661248"/>
            <a:ext cx="7010400" cy="1007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 Amplituda napětí je úměrná magnetizaci a tudíž i hustotě jader.</a:t>
            </a:r>
          </a:p>
        </p:txBody>
      </p:sp>
    </p:spTree>
    <p:extLst>
      <p:ext uri="{BB962C8B-B14F-4D97-AF65-F5344CB8AC3E}">
        <p14:creationId xmlns:p14="http://schemas.microsoft.com/office/powerpoint/2010/main" val="504109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ea typeface="+mj-ea"/>
              </a:rPr>
              <a:t>Signál</a:t>
            </a:r>
            <a:endParaRPr lang="cs-CZ" dirty="0">
              <a:ea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1905000" y="1557338"/>
                <a:ext cx="7010400" cy="5040014"/>
              </a:xfrm>
            </p:spPr>
            <p:txBody>
              <a:bodyPr>
                <a:normAutofit/>
              </a:bodyPr>
              <a:lstStyle/>
              <a:p>
                <a:pPr eaLnBrk="1" hangingPunct="1"/>
                <a:r>
                  <a:rPr lang="cs-CZ" altLang="cs-CZ" dirty="0" smtClean="0">
                    <a:latin typeface="Times New Roman" pitchFamily="18" charset="0"/>
                    <a:cs typeface="Times New Roman" pitchFamily="18" charset="0"/>
                  </a:rPr>
                  <a:t>Volně detekovaný signál (Free </a:t>
                </a:r>
                <a:r>
                  <a:rPr lang="cs-CZ" altLang="cs-CZ" dirty="0" err="1" smtClean="0">
                    <a:latin typeface="Times New Roman" pitchFamily="18" charset="0"/>
                    <a:cs typeface="Times New Roman" pitchFamily="18" charset="0"/>
                  </a:rPr>
                  <a:t>Induction</a:t>
                </a:r>
                <a:r>
                  <a:rPr lang="cs-CZ" altLang="cs-CZ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cs-CZ" altLang="cs-CZ" dirty="0" err="1" smtClean="0">
                    <a:latin typeface="Times New Roman" pitchFamily="18" charset="0"/>
                    <a:cs typeface="Times New Roman" pitchFamily="18" charset="0"/>
                  </a:rPr>
                  <a:t>Decay</a:t>
                </a:r>
                <a:r>
                  <a:rPr lang="cs-CZ" altLang="cs-CZ" dirty="0" smtClean="0">
                    <a:latin typeface="Times New Roman" pitchFamily="18" charset="0"/>
                    <a:cs typeface="Times New Roman" pitchFamily="18" charset="0"/>
                  </a:rPr>
                  <a:t> FID) je periodická tlumená funkce.</a:t>
                </a:r>
              </a:p>
              <a:p>
                <a:pPr eaLnBrk="1" hangingPunct="1"/>
                <a:r>
                  <a:rPr lang="cs-CZ" altLang="cs-CZ" dirty="0" smtClean="0">
                    <a:latin typeface="Times New Roman" pitchFamily="18" charset="0"/>
                    <a:cs typeface="Times New Roman" pitchFamily="18" charset="0"/>
                  </a:rPr>
                  <a:t>Periodicita je dána </a:t>
                </a:r>
                <a:r>
                  <a:rPr lang="cs-CZ" altLang="cs-CZ" dirty="0" err="1" smtClean="0">
                    <a:latin typeface="Times New Roman" pitchFamily="18" charset="0"/>
                    <a:cs typeface="Times New Roman" pitchFamily="18" charset="0"/>
                  </a:rPr>
                  <a:t>Larmorovou</a:t>
                </a:r>
                <a:r>
                  <a:rPr lang="cs-CZ" altLang="cs-CZ" dirty="0" smtClean="0">
                    <a:latin typeface="Times New Roman" pitchFamily="18" charset="0"/>
                    <a:cs typeface="Times New Roman" pitchFamily="18" charset="0"/>
                  </a:rPr>
                  <a:t> frekvencí: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cs-CZ" altLang="cs-CZ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cs-CZ" altLang="cs-CZ" b="0" i="0" smtClean="0">
                            <a:latin typeface="Cambria Math"/>
                            <a:cs typeface="Times New Roman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cs-CZ" altLang="cs-CZ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altLang="cs-CZ" b="0" i="1" smtClean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altLang="cs-CZ" b="0" i="1" smtClean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cs-CZ" altLang="cs-CZ" b="0" i="1" smtClean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𝐿</m:t>
                                </m:r>
                              </m:sub>
                            </m:sSub>
                            <m:r>
                              <a:rPr lang="cs-CZ" altLang="cs-CZ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</m:oMath>
                </a14:m>
                <a:endParaRPr lang="cs-CZ" altLang="cs-CZ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eaLnBrk="1" hangingPunct="1"/>
                <a:r>
                  <a:rPr lang="cs-CZ" altLang="cs-CZ" dirty="0" smtClean="0">
                    <a:latin typeface="Times New Roman" pitchFamily="18" charset="0"/>
                    <a:cs typeface="Times New Roman" pitchFamily="18" charset="0"/>
                  </a:rPr>
                  <a:t>Útlum je dán exponenciální funkcí: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altLang="cs-CZ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cs-CZ" altLang="cs-CZ" b="0" i="1" smtClean="0">
                            <a:latin typeface="Cambria Math"/>
                            <a:cs typeface="Times New Roman" pitchFamily="18" charset="0"/>
                          </a:rPr>
                          <m:t>𝑒</m:t>
                        </m:r>
                      </m:e>
                      <m:sup>
                        <m:r>
                          <a:rPr lang="cs-CZ" altLang="cs-CZ" b="0" i="1" smtClean="0"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cs-CZ" altLang="cs-CZ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cs-CZ" altLang="cs-CZ" b="0" i="1" smtClean="0">
                                <a:latin typeface="Cambria Math"/>
                                <a:cs typeface="Times New Roman" pitchFamily="18" charset="0"/>
                              </a:rPr>
                              <m:t>𝑡</m:t>
                            </m:r>
                          </m:num>
                          <m:den>
                            <m:sSubSup>
                              <m:sSubSupPr>
                                <m:ctrlPr>
                                  <a:rPr lang="cs-CZ" altLang="cs-CZ" b="0" i="1" smtClean="0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cs-CZ" altLang="cs-CZ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cs-CZ" altLang="cs-CZ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cs-CZ" altLang="cs-CZ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∗</m:t>
                                </m:r>
                              </m:sup>
                            </m:sSubSup>
                          </m:den>
                        </m:f>
                      </m:sup>
                    </m:sSup>
                  </m:oMath>
                </a14:m>
                <a:endParaRPr lang="cs-CZ" altLang="cs-CZ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eaLnBrk="1" hangingPunct="1"/>
                <a:r>
                  <a:rPr lang="cs-CZ" altLang="cs-CZ" dirty="0" smtClean="0">
                    <a:latin typeface="Times New Roman" pitchFamily="18" charset="0"/>
                    <a:cs typeface="Times New Roman" pitchFamily="18" charset="0"/>
                  </a:rPr>
                  <a:t>Celkově: </a:t>
                </a:r>
                <a14:m>
                  <m:oMath xmlns:m="http://schemas.openxmlformats.org/officeDocument/2006/math">
                    <m:r>
                      <a:rPr lang="cs-CZ" altLang="cs-CZ" b="0" i="1" smtClean="0">
                        <a:latin typeface="Cambria Math"/>
                        <a:cs typeface="Times New Roman" pitchFamily="18" charset="0"/>
                      </a:rPr>
                      <m:t>𝐹𝐼𝐷</m:t>
                    </m:r>
                    <m:r>
                      <a:rPr lang="cs-CZ" altLang="cs-CZ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sSub>
                      <m:sSubPr>
                        <m:ctrlPr>
                          <a:rPr lang="cs-CZ" altLang="cs-CZ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cs-CZ" altLang="cs-CZ" b="0" i="1" smtClean="0">
                            <a:latin typeface="Cambria Math"/>
                            <a:cs typeface="Times New Roman" pitchFamily="18" charset="0"/>
                          </a:rPr>
                          <m:t>𝑀</m:t>
                        </m:r>
                      </m:e>
                      <m:sub>
                        <m:r>
                          <a:rPr lang="cs-CZ" altLang="cs-CZ" b="0" i="1" smtClean="0"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sub>
                    </m:sSub>
                    <m:func>
                      <m:funcPr>
                        <m:ctrlPr>
                          <a:rPr lang="cs-CZ" altLang="cs-CZ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cs-CZ" altLang="cs-CZ" b="0" i="0" smtClean="0">
                            <a:latin typeface="Cambria Math"/>
                            <a:cs typeface="Times New Roman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cs-CZ" altLang="cs-CZ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altLang="cs-CZ" b="0" i="1" smtClean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altLang="cs-CZ" b="0" i="1" smtClean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cs-CZ" altLang="cs-CZ" b="0" i="1" smtClean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cs-CZ" altLang="cs-CZ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  <m:sSup>
                      <m:sSupPr>
                        <m:ctrlPr>
                          <a:rPr lang="cs-CZ" altLang="cs-CZ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cs-CZ" altLang="cs-CZ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𝑒</m:t>
                        </m:r>
                      </m:e>
                      <m:sup>
                        <m:r>
                          <a:rPr lang="cs-CZ" altLang="cs-CZ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cs-CZ" altLang="cs-CZ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cs-CZ" altLang="cs-CZ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𝑡</m:t>
                            </m:r>
                          </m:num>
                          <m:den>
                            <m:sSubSup>
                              <m:sSubSupPr>
                                <m:ctrlPr>
                                  <a:rPr lang="cs-CZ" altLang="cs-CZ" b="0" i="1" smtClean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cs-CZ" altLang="cs-CZ" b="0" i="1" smtClean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cs-CZ" altLang="cs-CZ" b="0" i="1" smtClean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cs-CZ" altLang="cs-CZ" b="0" i="1" smtClean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∗</m:t>
                                </m:r>
                              </m:sup>
                            </m:sSubSup>
                          </m:den>
                        </m:f>
                      </m:sup>
                    </m:sSup>
                  </m:oMath>
                </a14:m>
                <a:endParaRPr lang="cs-CZ" altLang="cs-CZ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05000" y="1557338"/>
                <a:ext cx="7010400" cy="5040014"/>
              </a:xfrm>
              <a:blipFill rotWithShape="1">
                <a:blip r:embed="rId3"/>
                <a:stretch>
                  <a:fillRect l="-2000" t="-1693" b="-108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153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1" y="648841"/>
            <a:ext cx="9132640" cy="3932287"/>
          </a:xfrm>
        </p:spPr>
      </p:pic>
      <p:sp>
        <p:nvSpPr>
          <p:cNvPr id="4" name="Zástupný symbol pro obsah 2"/>
          <p:cNvSpPr txBox="1">
            <a:spLocks/>
          </p:cNvSpPr>
          <p:nvPr/>
        </p:nvSpPr>
        <p:spPr bwMode="auto">
          <a:xfrm>
            <a:off x="107504" y="4941168"/>
            <a:ext cx="8964488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Detekujeme pouze transverzální složku magnetizace.</a:t>
            </a:r>
          </a:p>
          <a:p>
            <a:pPr marL="0" indent="0" eaLnBrk="1" hangingPunct="1">
              <a:buNone/>
            </a:pP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Cívka je v ose x nebo y.</a:t>
            </a:r>
          </a:p>
        </p:txBody>
      </p:sp>
    </p:spTree>
    <p:extLst>
      <p:ext uri="{BB962C8B-B14F-4D97-AF65-F5344CB8AC3E}">
        <p14:creationId xmlns:p14="http://schemas.microsoft.com/office/powerpoint/2010/main" val="153443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ea typeface="+mj-ea"/>
              </a:rPr>
              <a:t>Signál</a:t>
            </a:r>
            <a:endParaRPr lang="cs-CZ" dirty="0">
              <a:ea typeface="+mj-ea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123"/>
            <a:ext cx="9176163" cy="6882123"/>
          </a:xfrm>
        </p:spPr>
      </p:pic>
    </p:spTree>
    <p:extLst>
      <p:ext uri="{BB962C8B-B14F-4D97-AF65-F5344CB8AC3E}">
        <p14:creationId xmlns:p14="http://schemas.microsoft.com/office/powerpoint/2010/main" val="159973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ea typeface="+mj-ea"/>
              </a:rPr>
              <a:t>Fourier</a:t>
            </a:r>
            <a:endParaRPr lang="cs-CZ" dirty="0">
              <a:ea typeface="+mj-ea"/>
            </a:endParaRPr>
          </a:p>
        </p:txBody>
      </p:sp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7338"/>
            <a:ext cx="7010400" cy="4968006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Na signál se aplikuje Fourierova transformace.</a:t>
            </a:r>
          </a:p>
          <a:p>
            <a:pPr eaLnBrk="1" hangingPunct="1"/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Co dělá Fourierova transformace?</a:t>
            </a:r>
          </a:p>
          <a:p>
            <a:pPr eaLnBrk="1" hangingPunct="1"/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Převádí signál z časové domény do frekvenční.</a:t>
            </a:r>
          </a:p>
          <a:p>
            <a:pPr eaLnBrk="1" hangingPunct="1"/>
            <a:endParaRPr lang="cs-CZ" altLang="cs-CZ" dirty="0" smtClean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/>
              <p:cNvSpPr txBox="1"/>
              <p:nvPr/>
            </p:nvSpPr>
            <p:spPr>
              <a:xfrm>
                <a:off x="3275856" y="4525620"/>
                <a:ext cx="3816424" cy="1351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latin typeface="Cambria Math"/>
                        </a:rPr>
                        <m:t>𝑆</m:t>
                      </m:r>
                      <m:d>
                        <m:d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sz="2800" b="0" i="1" smtClean="0">
                              <a:latin typeface="Cambria Math"/>
                            </a:rPr>
                            <m:t>ω</m:t>
                          </m:r>
                        </m:e>
                      </m:d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cs-CZ" sz="28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𝑠</m:t>
                          </m:r>
                          <m:d>
                            <m:dPr>
                              <m:ctrlPr>
                                <a:rPr lang="cs-CZ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cs-CZ" sz="28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sSup>
                            <m:sSupPr>
                              <m:ctrlPr>
                                <a:rPr lang="cs-CZ" sz="2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cs-CZ" sz="28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cs-CZ" sz="28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cs-CZ" sz="2800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  <m: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sup>
                          </m:sSup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" name="TextovéPo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4525620"/>
                <a:ext cx="3816424" cy="135165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Zástupný symbol pro obsah 2"/>
          <p:cNvSpPr txBox="1">
            <a:spLocks/>
          </p:cNvSpPr>
          <p:nvPr/>
        </p:nvSpPr>
        <p:spPr bwMode="auto">
          <a:xfrm>
            <a:off x="1907704" y="3357538"/>
            <a:ext cx="7010400" cy="1079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341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ea typeface="+mj-ea"/>
              </a:rPr>
              <a:t>Opakování</a:t>
            </a:r>
            <a:endParaRPr lang="cs-CZ" dirty="0">
              <a:ea typeface="+mj-ea"/>
            </a:endParaRPr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2"/>
            <a:ext cx="7239000" cy="5301208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Magnetický moment (</a:t>
            </a:r>
            <a:r>
              <a:rPr lang="el-GR" altLang="cs-CZ" b="1" dirty="0" smtClean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 Charakterizuje zdroj magnetického pole.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 Vektorová veličina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Elektrony „obíhají“ kolem jádra (analogie s proudovou smyčkou).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 Orbitální </a:t>
            </a:r>
            <a:r>
              <a:rPr lang="cs-CZ" altLang="cs-CZ" dirty="0" err="1">
                <a:latin typeface="Times New Roman" pitchFamily="18" charset="0"/>
                <a:cs typeface="Times New Roman" pitchFamily="18" charset="0"/>
              </a:rPr>
              <a:t>mag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. moment (</a:t>
            </a:r>
            <a:r>
              <a:rPr lang="el-GR" altLang="cs-CZ" b="1" dirty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cs-CZ" altLang="cs-CZ" b="1" baseline="-25000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/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Elektrony mají vnitřní moment hybnosti („rotace kolem osy“).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 Spinový </a:t>
            </a:r>
            <a:r>
              <a:rPr lang="cs-CZ" altLang="cs-CZ" dirty="0" err="1">
                <a:latin typeface="Times New Roman" pitchFamily="18" charset="0"/>
                <a:cs typeface="Times New Roman" pitchFamily="18" charset="0"/>
              </a:rPr>
              <a:t>mag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. moment (</a:t>
            </a:r>
            <a:r>
              <a:rPr lang="el-GR" altLang="cs-CZ" b="1" dirty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cs-CZ" altLang="cs-CZ" b="1" baseline="-250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/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Nukleony mají vnitřní moment hybnosti („rotace kolem osy“).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 Jaderný </a:t>
            </a:r>
            <a:r>
              <a:rPr lang="cs-CZ" altLang="cs-CZ" dirty="0" err="1">
                <a:latin typeface="Times New Roman" pitchFamily="18" charset="0"/>
                <a:cs typeface="Times New Roman" pitchFamily="18" charset="0"/>
              </a:rPr>
              <a:t>mag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. moment</a:t>
            </a:r>
          </a:p>
          <a:p>
            <a:pPr lvl="1" eaLnBrk="1" hangingPunct="1">
              <a:buFont typeface="Wingdings" pitchFamily="2" charset="2"/>
              <a:buChar char="Ø"/>
            </a:pPr>
            <a:endParaRPr lang="cs-CZ" altLang="cs-CZ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cs-CZ" altLang="cs-CZ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522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6020" y="1484784"/>
            <a:ext cx="10099032" cy="4320629"/>
          </a:xfrm>
        </p:spPr>
      </p:pic>
    </p:spTree>
    <p:extLst>
      <p:ext uri="{BB962C8B-B14F-4D97-AF65-F5344CB8AC3E}">
        <p14:creationId xmlns:p14="http://schemas.microsoft.com/office/powerpoint/2010/main" val="49366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ea typeface="+mj-ea"/>
              </a:rPr>
              <a:t>Poziční kódování</a:t>
            </a:r>
            <a:endParaRPr lang="cs-CZ" dirty="0">
              <a:ea typeface="+mj-ea"/>
            </a:endParaRPr>
          </a:p>
        </p:txBody>
      </p:sp>
      <p:sp>
        <p:nvSpPr>
          <p:cNvPr id="26627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7338"/>
            <a:ext cx="7010400" cy="4968006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Jak ovšem poznáme odkud přesně signál detekujeme?</a:t>
            </a:r>
          </a:p>
          <a:p>
            <a:pPr eaLnBrk="1" hangingPunct="1"/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Protože signál detekujeme z celé vyšetřované oblasti naráz, je prostorová informace ve FID signálu ztracena.</a:t>
            </a:r>
          </a:p>
          <a:p>
            <a:pPr eaLnBrk="1" hangingPunct="1"/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Potřebujeme do 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signálu 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informaci o poloze zdroje 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signálu zahrnout uměle.</a:t>
            </a:r>
          </a:p>
          <a:p>
            <a:pPr eaLnBrk="1" hangingPunct="1"/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K tomu využíváme tři gradientní cívky.</a:t>
            </a:r>
            <a:endParaRPr lang="cs-CZ" altLang="cs-CZ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cs-CZ" altLang="cs-CZ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364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ea typeface="+mj-ea"/>
              </a:rPr>
              <a:t>Poziční kódování</a:t>
            </a:r>
            <a:endParaRPr lang="cs-CZ" dirty="0">
              <a:ea typeface="+mj-ea"/>
            </a:endParaRPr>
          </a:p>
        </p:txBody>
      </p:sp>
      <p:sp>
        <p:nvSpPr>
          <p:cNvPr id="26627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7338"/>
            <a:ext cx="7010400" cy="4968006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Tyto gradientní cívky umístíme tak, aby produkovali v prostoru proměnné, ale časově konstantní magnetické pole.</a:t>
            </a:r>
          </a:p>
          <a:p>
            <a:pPr eaLnBrk="1" hangingPunct="1"/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Magnetická indukce tohoto pole je výrazně menší než vnějšího pole B</a:t>
            </a:r>
            <a:r>
              <a:rPr lang="cs-CZ" altLang="cs-CZ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Proměnlivost (gradient) těchto polí určíme přesně pro potřeby daného experimentu (znalost gradientu v osách x, y, z je zásadní).</a:t>
            </a:r>
          </a:p>
        </p:txBody>
      </p:sp>
    </p:spTree>
    <p:extLst>
      <p:ext uri="{BB962C8B-B14F-4D97-AF65-F5344CB8AC3E}">
        <p14:creationId xmlns:p14="http://schemas.microsoft.com/office/powerpoint/2010/main" val="1849732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ea typeface="+mj-ea"/>
              </a:rPr>
              <a:t>Poziční kódování</a:t>
            </a:r>
            <a:endParaRPr lang="cs-CZ" dirty="0">
              <a:ea typeface="+mj-ea"/>
            </a:endParaRPr>
          </a:p>
        </p:txBody>
      </p:sp>
      <p:sp>
        <p:nvSpPr>
          <p:cNvPr id="26627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7338"/>
            <a:ext cx="7010400" cy="4968006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Gradientní cívka v ose z nám úmyslně, řízeně, ale jen mírně naruší homogenitu vnějšího magnetického pole B</a:t>
            </a:r>
            <a:r>
              <a:rPr lang="cs-CZ" altLang="cs-CZ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Toto narušení způsobí, že jádra na různých pozicích z mají mírně odlišnou </a:t>
            </a:r>
            <a:r>
              <a:rPr lang="cs-CZ" altLang="cs-CZ" dirty="0" err="1" smtClean="0">
                <a:latin typeface="Times New Roman" pitchFamily="18" charset="0"/>
                <a:cs typeface="Times New Roman" pitchFamily="18" charset="0"/>
              </a:rPr>
              <a:t>Larmorovu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 frekvenci.</a:t>
            </a:r>
          </a:p>
          <a:p>
            <a:pPr eaLnBrk="1" hangingPunct="1"/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Podle toho, jakou frekvenci RF pulzu použijeme, podle toho víme souřadnici z jader na které RF pulz působí.</a:t>
            </a:r>
          </a:p>
        </p:txBody>
      </p:sp>
    </p:spTree>
    <p:extLst>
      <p:ext uri="{BB962C8B-B14F-4D97-AF65-F5344CB8AC3E}">
        <p14:creationId xmlns:p14="http://schemas.microsoft.com/office/powerpoint/2010/main" val="3932230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ea typeface="+mj-ea"/>
              </a:rPr>
              <a:t>Poziční kódování</a:t>
            </a:r>
            <a:endParaRPr lang="cs-CZ" dirty="0">
              <a:ea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627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1905000" y="1557338"/>
                <a:ext cx="7010400" cy="4968006"/>
              </a:xfrm>
            </p:spPr>
            <p:txBody>
              <a:bodyPr>
                <a:normAutofit/>
              </a:bodyPr>
              <a:lstStyle/>
              <a:p>
                <a:pPr eaLnBrk="1" hangingPunct="1"/>
                <a:r>
                  <a:rPr lang="cs-CZ" altLang="cs-CZ" dirty="0" smtClean="0">
                    <a:latin typeface="Times New Roman" pitchFamily="18" charset="0"/>
                    <a:cs typeface="Times New Roman" pitchFamily="18" charset="0"/>
                  </a:rPr>
                  <a:t>Velikost gradientního pulzu v ose z nám udává šířku roviny a tudíž i rozlišení v ose z.</a:t>
                </a:r>
              </a:p>
              <a:p>
                <a:pPr marL="0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altLang="cs-CZ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∆</m:t>
                      </m:r>
                      <m:sSub>
                        <m:sSubPr>
                          <m:ctrlPr>
                            <a:rPr lang="cs-CZ" altLang="cs-CZ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cs-CZ" altLang="cs-CZ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cs-CZ" altLang="cs-CZ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𝐿</m:t>
                          </m:r>
                        </m:sub>
                      </m:sSub>
                      <m:r>
                        <a:rPr lang="cs-CZ" altLang="cs-CZ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cs-CZ" altLang="cs-CZ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𝛾</m:t>
                      </m:r>
                      <m:sSub>
                        <m:sSubPr>
                          <m:ctrlPr>
                            <a:rPr lang="cs-CZ" altLang="cs-CZ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cs-CZ" altLang="cs-CZ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cs-CZ" altLang="cs-CZ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𝑍</m:t>
                          </m:r>
                        </m:sub>
                      </m:sSub>
                      <m:r>
                        <a:rPr lang="cs-CZ" altLang="cs-CZ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∆</m:t>
                      </m:r>
                      <m:r>
                        <a:rPr lang="cs-CZ" altLang="cs-CZ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𝑧</m:t>
                      </m:r>
                    </m:oMath>
                  </m:oMathPara>
                </a14:m>
                <a:endParaRPr lang="cs-CZ" altLang="cs-CZ" dirty="0">
                  <a:latin typeface="Times New Roman" pitchFamily="18" charset="0"/>
                  <a:cs typeface="Times New Roman" pitchFamily="18" charset="0"/>
                </a:endParaRPr>
              </a:p>
              <a:p>
                <a:pPr eaLnBrk="1" hangingPunct="1"/>
                <a:r>
                  <a:rPr lang="cs-CZ" altLang="cs-CZ" dirty="0" smtClean="0">
                    <a:latin typeface="Times New Roman" pitchFamily="18" charset="0"/>
                    <a:cs typeface="Times New Roman" pitchFamily="18" charset="0"/>
                  </a:rPr>
                  <a:t>Kde </a:t>
                </a:r>
                <a:r>
                  <a:rPr lang="cs-CZ" altLang="cs-CZ" dirty="0" err="1" smtClean="0">
                    <a:latin typeface="Times New Roman" pitchFamily="18" charset="0"/>
                    <a:cs typeface="Times New Roman" pitchFamily="18" charset="0"/>
                  </a:rPr>
                  <a:t>G</a:t>
                </a:r>
                <a:r>
                  <a:rPr lang="cs-CZ" altLang="cs-CZ" baseline="-25000" dirty="0" err="1" smtClean="0">
                    <a:latin typeface="Times New Roman" pitchFamily="18" charset="0"/>
                    <a:cs typeface="Times New Roman" pitchFamily="18" charset="0"/>
                  </a:rPr>
                  <a:t>z</a:t>
                </a:r>
                <a:r>
                  <a:rPr lang="cs-CZ" altLang="cs-CZ" dirty="0" smtClean="0">
                    <a:latin typeface="Times New Roman" pitchFamily="18" charset="0"/>
                    <a:cs typeface="Times New Roman" pitchFamily="18" charset="0"/>
                  </a:rPr>
                  <a:t> je velikost gradientu v ose z, </a:t>
                </a:r>
                <a:r>
                  <a:rPr lang="el-GR" altLang="cs-CZ" dirty="0" smtClean="0">
                    <a:latin typeface="Times New Roman" pitchFamily="18" charset="0"/>
                    <a:cs typeface="Times New Roman" pitchFamily="18" charset="0"/>
                  </a:rPr>
                  <a:t>Δ</a:t>
                </a:r>
                <a:r>
                  <a:rPr lang="cs-CZ" altLang="cs-CZ" dirty="0" smtClean="0">
                    <a:latin typeface="Times New Roman" pitchFamily="18" charset="0"/>
                    <a:cs typeface="Times New Roman" pitchFamily="18" charset="0"/>
                  </a:rPr>
                  <a:t>z je šířka roviny a </a:t>
                </a:r>
                <a:r>
                  <a:rPr lang="el-GR" altLang="cs-CZ" dirty="0" smtClean="0">
                    <a:latin typeface="Times New Roman" pitchFamily="18" charset="0"/>
                    <a:cs typeface="Times New Roman" pitchFamily="18" charset="0"/>
                  </a:rPr>
                  <a:t>Δ</a:t>
                </a:r>
                <a:r>
                  <a:rPr lang="el-GR" altLang="cs-CZ" dirty="0" smtClean="0">
                    <a:latin typeface="Times New Roman"/>
                    <a:cs typeface="Times New Roman"/>
                  </a:rPr>
                  <a:t>ω</a:t>
                </a:r>
                <a:r>
                  <a:rPr lang="cs-CZ" altLang="cs-CZ" baseline="-25000" dirty="0" smtClean="0">
                    <a:latin typeface="Times New Roman"/>
                    <a:cs typeface="Times New Roman"/>
                  </a:rPr>
                  <a:t>L</a:t>
                </a:r>
                <a:r>
                  <a:rPr lang="cs-CZ" altLang="cs-CZ" dirty="0" smtClean="0">
                    <a:latin typeface="Times New Roman"/>
                    <a:cs typeface="Times New Roman"/>
                  </a:rPr>
                  <a:t> je změna </a:t>
                </a:r>
                <a:r>
                  <a:rPr lang="cs-CZ" altLang="cs-CZ" dirty="0" err="1" smtClean="0">
                    <a:latin typeface="Times New Roman"/>
                    <a:cs typeface="Times New Roman"/>
                  </a:rPr>
                  <a:t>Larmorovy</a:t>
                </a:r>
                <a:r>
                  <a:rPr lang="cs-CZ" altLang="cs-CZ" dirty="0" smtClean="0">
                    <a:latin typeface="Times New Roman"/>
                    <a:cs typeface="Times New Roman"/>
                  </a:rPr>
                  <a:t> frekvence.</a:t>
                </a:r>
                <a:endParaRPr lang="cs-CZ" altLang="cs-CZ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6627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05000" y="1557338"/>
                <a:ext cx="7010400" cy="4968006"/>
              </a:xfrm>
              <a:blipFill rotWithShape="1">
                <a:blip r:embed="rId3"/>
                <a:stretch>
                  <a:fillRect l="-2000" t="-1718" r="-339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4789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ea typeface="+mj-ea"/>
              </a:rPr>
              <a:t>Poziční kódování</a:t>
            </a:r>
            <a:endParaRPr lang="cs-CZ" dirty="0">
              <a:ea typeface="+mj-ea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766"/>
          <a:stretch/>
        </p:blipFill>
        <p:spPr bwMode="auto">
          <a:xfrm>
            <a:off x="2843808" y="3777302"/>
            <a:ext cx="4752528" cy="3080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7338"/>
            <a:ext cx="7010400" cy="4968006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Celkově můžeme říci, že gradient v ose z nám určuje rovinu </a:t>
            </a:r>
            <a:r>
              <a:rPr lang="cs-CZ" altLang="cs-CZ" dirty="0" err="1" smtClean="0">
                <a:latin typeface="Times New Roman" pitchFamily="18" charset="0"/>
                <a:cs typeface="Times New Roman" pitchFamily="18" charset="0"/>
              </a:rPr>
              <a:t>xy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 z které detekujeme signál. (</a:t>
            </a:r>
            <a:r>
              <a:rPr lang="cs-CZ" altLang="cs-CZ" dirty="0" err="1" smtClean="0">
                <a:latin typeface="Times New Roman" pitchFamily="18" charset="0"/>
                <a:cs typeface="Times New Roman" pitchFamily="18" charset="0"/>
              </a:rPr>
              <a:t>Larmorova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 frekvence je shodná pro všechna jádra se stejnou hodnotou souřadnice z.)</a:t>
            </a:r>
          </a:p>
        </p:txBody>
      </p:sp>
    </p:spTree>
    <p:extLst>
      <p:ext uri="{BB962C8B-B14F-4D97-AF65-F5344CB8AC3E}">
        <p14:creationId xmlns:p14="http://schemas.microsoft.com/office/powerpoint/2010/main" val="208340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0" y="188640"/>
            <a:ext cx="9110092" cy="6496480"/>
          </a:xfrm>
        </p:spPr>
      </p:pic>
    </p:spTree>
    <p:extLst>
      <p:ext uri="{BB962C8B-B14F-4D97-AF65-F5344CB8AC3E}">
        <p14:creationId xmlns:p14="http://schemas.microsoft.com/office/powerpoint/2010/main" val="188780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9" y="116632"/>
            <a:ext cx="9076425" cy="6575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944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ea typeface="+mj-ea"/>
              </a:rPr>
              <a:t>Poziční kódování</a:t>
            </a:r>
            <a:endParaRPr lang="cs-CZ" dirty="0">
              <a:ea typeface="+mj-ea"/>
            </a:endParaRPr>
          </a:p>
        </p:txBody>
      </p:sp>
      <p:sp>
        <p:nvSpPr>
          <p:cNvPr id="26627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7338"/>
            <a:ext cx="7010400" cy="4968006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Zapůsobíme-li gradientním pulzem v ose y, dojde ke změně </a:t>
            </a:r>
            <a:r>
              <a:rPr lang="cs-CZ" altLang="cs-CZ" dirty="0" err="1" smtClean="0">
                <a:latin typeface="Times New Roman" pitchFamily="18" charset="0"/>
                <a:cs typeface="Times New Roman" pitchFamily="18" charset="0"/>
              </a:rPr>
              <a:t>Larmorovy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 frekvence jader o různých pozicích v ose y.</a:t>
            </a:r>
          </a:p>
          <a:p>
            <a:pPr eaLnBrk="1" hangingPunct="1"/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Některá jádra budou mít větší úhlovou rychlost než ostatní.</a:t>
            </a:r>
          </a:p>
          <a:p>
            <a:pPr eaLnBrk="1" hangingPunct="1"/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Po skončení pulzu se opět </a:t>
            </a:r>
            <a:r>
              <a:rPr lang="cs-CZ" altLang="cs-CZ" dirty="0" err="1" smtClean="0">
                <a:latin typeface="Times New Roman" pitchFamily="18" charset="0"/>
                <a:cs typeface="Times New Roman" pitchFamily="18" charset="0"/>
              </a:rPr>
              <a:t>Larmorova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 frekvence všech jader vrátí na původní hodnotu (ale v ose z je stále různá).</a:t>
            </a:r>
          </a:p>
        </p:txBody>
      </p:sp>
    </p:spTree>
    <p:extLst>
      <p:ext uri="{BB962C8B-B14F-4D97-AF65-F5344CB8AC3E}">
        <p14:creationId xmlns:p14="http://schemas.microsoft.com/office/powerpoint/2010/main" val="3609973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ea typeface="+mj-ea"/>
              </a:rPr>
              <a:t>Poziční kódování</a:t>
            </a:r>
            <a:endParaRPr lang="cs-CZ" dirty="0">
              <a:ea typeface="+mj-ea"/>
            </a:endParaRPr>
          </a:p>
        </p:txBody>
      </p:sp>
      <p:sp>
        <p:nvSpPr>
          <p:cNvPr id="26627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7338"/>
            <a:ext cx="7010400" cy="4968006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dirty="0" err="1" smtClean="0">
                <a:latin typeface="Times New Roman" pitchFamily="18" charset="0"/>
                <a:cs typeface="Times New Roman" pitchFamily="18" charset="0"/>
              </a:rPr>
              <a:t>Larmorova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 frekvence bude opět pro všechny jádra v dané rovině </a:t>
            </a:r>
            <a:r>
              <a:rPr lang="cs-CZ" altLang="cs-CZ" dirty="0" err="1" smtClean="0">
                <a:latin typeface="Times New Roman" pitchFamily="18" charset="0"/>
                <a:cs typeface="Times New Roman" pitchFamily="18" charset="0"/>
              </a:rPr>
              <a:t>xy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 stejná.</a:t>
            </a:r>
          </a:p>
          <a:p>
            <a:pPr eaLnBrk="1" hangingPunct="1"/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Ovšem jejich fáze bude posunutá.</a:t>
            </a:r>
          </a:p>
          <a:p>
            <a:pPr eaLnBrk="1" hangingPunct="1"/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Některá jádra měla větší frekvenci, takže jsou napřed oproti sousedům s jinou pozicí v ose y.</a:t>
            </a:r>
          </a:p>
          <a:p>
            <a:pPr eaLnBrk="1" hangingPunct="1"/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Protože dojde ke změně fáze, říká se tomuto kroku fázové kódování.</a:t>
            </a:r>
          </a:p>
        </p:txBody>
      </p:sp>
    </p:spTree>
    <p:extLst>
      <p:ext uri="{BB962C8B-B14F-4D97-AF65-F5344CB8AC3E}">
        <p14:creationId xmlns:p14="http://schemas.microsoft.com/office/powerpoint/2010/main" val="2222875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ea typeface="+mj-ea"/>
              </a:rPr>
              <a:t>Opakování</a:t>
            </a:r>
            <a:endParaRPr lang="cs-CZ" dirty="0">
              <a:ea typeface="+mj-ea"/>
            </a:endParaRPr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2"/>
            <a:ext cx="7239000" cy="5301208"/>
          </a:xfrm>
        </p:spPr>
        <p:txBody>
          <a:bodyPr>
            <a:normAutofit/>
          </a:bodyPr>
          <a:lstStyle/>
          <a:p>
            <a:pPr lvl="1" eaLnBrk="1" hangingPunct="1">
              <a:buFont typeface="Wingdings" pitchFamily="2" charset="2"/>
              <a:buChar char="Ø"/>
            </a:pPr>
            <a:endParaRPr lang="cs-CZ" altLang="cs-CZ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cs-CZ" altLang="cs-CZ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 bwMode="auto">
          <a:xfrm>
            <a:off x="1905000" y="1557338"/>
            <a:ext cx="7010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cs-CZ" altLang="cs-CZ" smtClean="0">
                <a:latin typeface="Times New Roman" pitchFamily="18" charset="0"/>
                <a:cs typeface="Times New Roman" pitchFamily="18" charset="0"/>
              </a:rPr>
              <a:t>I nukleony mají spin.</a:t>
            </a:r>
            <a:endParaRPr lang="cs-CZ" altLang="cs-CZ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 bwMode="auto">
          <a:xfrm>
            <a:off x="1908175" y="2060575"/>
            <a:ext cx="70104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9pPr>
          </a:lstStyle>
          <a:p>
            <a:pPr lvl="1" eaLnBrk="1" hangingPunct="1">
              <a:buFont typeface="Wingdings" pitchFamily="2" charset="2"/>
              <a:buChar char="Ø"/>
            </a:pP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 Vnitřní moment hybnosti („rotace kolem osy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“).</a:t>
            </a:r>
            <a:endParaRPr lang="cs-CZ" alt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 bwMode="auto">
          <a:xfrm>
            <a:off x="1908175" y="2924175"/>
            <a:ext cx="70104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9pPr>
          </a:lstStyle>
          <a:p>
            <a:pPr lvl="1" eaLnBrk="1" hangingPunct="1">
              <a:buFont typeface="Wingdings" pitchFamily="2" charset="2"/>
              <a:buChar char="Ø"/>
            </a:pP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 Je kvantovaný (může nabývat jen přesně daných hodnot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cs-CZ" alt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 bwMode="auto">
          <a:xfrm>
            <a:off x="1908175" y="3789363"/>
            <a:ext cx="70104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9pPr>
          </a:lstStyle>
          <a:p>
            <a:pPr lvl="1" eaLnBrk="1" hangingPunct="1">
              <a:buFont typeface="Wingdings" pitchFamily="2" charset="2"/>
              <a:buChar char="Ø"/>
            </a:pP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 Je to 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vektor.</a:t>
            </a:r>
            <a:endParaRPr lang="cs-CZ" alt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 bwMode="auto">
          <a:xfrm>
            <a:off x="1908175" y="4292600"/>
            <a:ext cx="701040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9pPr>
          </a:lstStyle>
          <a:p>
            <a:pPr lvl="1" eaLnBrk="1" hangingPunct="1">
              <a:buFont typeface="Wingdings" pitchFamily="2" charset="2"/>
              <a:buChar char="Ø"/>
            </a:pP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 Nukleony jsou fermiony (musí splňovat Pauliho vylučovací princip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cs-CZ" alt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1908175" y="5229225"/>
            <a:ext cx="7010400" cy="792163"/>
          </a:xfrm>
          <a:prstGeom prst="rect">
            <a:avLst/>
          </a:prstGeom>
          <a:noFill/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Žádné 2 nerozlišitelné fermiony nemohou být ve stejném kvantovém stavu.</a:t>
            </a:r>
          </a:p>
        </p:txBody>
      </p:sp>
    </p:spTree>
    <p:extLst>
      <p:ext uri="{BB962C8B-B14F-4D97-AF65-F5344CB8AC3E}">
        <p14:creationId xmlns:p14="http://schemas.microsoft.com/office/powerpoint/2010/main" val="319157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  <p:bldP spid="7" grpId="0" build="p"/>
      <p:bldP spid="8" grpId="0" build="p"/>
      <p:bldP spid="9" grpId="0" build="p"/>
      <p:bldP spid="10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ea typeface="+mj-ea"/>
              </a:rPr>
              <a:t>Poziční kódování</a:t>
            </a:r>
            <a:endParaRPr lang="cs-CZ" dirty="0">
              <a:ea typeface="+mj-ea"/>
            </a:endParaRPr>
          </a:p>
        </p:txBody>
      </p:sp>
      <p:sp>
        <p:nvSpPr>
          <p:cNvPr id="26627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7338"/>
            <a:ext cx="7010400" cy="4968006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Fázové kódování.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276872"/>
            <a:ext cx="5544616" cy="379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50" b="31299"/>
          <a:stretch/>
        </p:blipFill>
        <p:spPr bwMode="auto">
          <a:xfrm>
            <a:off x="-36512" y="2636912"/>
            <a:ext cx="3623505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149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ea typeface="+mj-ea"/>
              </a:rPr>
              <a:t>Poziční kódování</a:t>
            </a:r>
            <a:endParaRPr lang="cs-CZ" dirty="0">
              <a:ea typeface="+mj-ea"/>
            </a:endParaRPr>
          </a:p>
        </p:txBody>
      </p:sp>
      <p:sp>
        <p:nvSpPr>
          <p:cNvPr id="26627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7338"/>
            <a:ext cx="7010400" cy="4968006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Zbývá zapůsobit gradientním pulzem v ose x. </a:t>
            </a:r>
          </a:p>
          <a:p>
            <a:pPr eaLnBrk="1" hangingPunct="1"/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Při něm dochází ke změně </a:t>
            </a:r>
            <a:r>
              <a:rPr lang="cs-CZ" altLang="cs-CZ" dirty="0" err="1" smtClean="0">
                <a:latin typeface="Times New Roman" pitchFamily="18" charset="0"/>
                <a:cs typeface="Times New Roman" pitchFamily="18" charset="0"/>
              </a:rPr>
              <a:t>Larmorovy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 frekvence v různých částech osy x.</a:t>
            </a:r>
          </a:p>
          <a:p>
            <a:pPr eaLnBrk="1" hangingPunct="1"/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Mluvíme o frekvenčním kódování.</a:t>
            </a:r>
          </a:p>
          <a:p>
            <a:pPr eaLnBrk="1" hangingPunct="1"/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Detekce signálu probíhá během působení gradientního pole </a:t>
            </a:r>
            <a:r>
              <a:rPr lang="cs-CZ" altLang="cs-CZ" dirty="0" err="1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cs-CZ" altLang="cs-CZ" baseline="-250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.</a:t>
            </a:r>
            <a:endParaRPr lang="cs-CZ" altLang="cs-CZ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91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ea typeface="+mj-ea"/>
              </a:rPr>
              <a:t>Poziční kódování</a:t>
            </a:r>
            <a:endParaRPr lang="cs-CZ" dirty="0">
              <a:ea typeface="+mj-ea"/>
            </a:endParaRPr>
          </a:p>
        </p:txBody>
      </p:sp>
      <p:sp>
        <p:nvSpPr>
          <p:cNvPr id="26627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7338"/>
            <a:ext cx="7010400" cy="4968006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Frekvenčním kódování.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372" y="2098348"/>
            <a:ext cx="3358108" cy="4499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766"/>
          <a:stretch/>
        </p:blipFill>
        <p:spPr bwMode="auto">
          <a:xfrm>
            <a:off x="1691680" y="2996952"/>
            <a:ext cx="3545794" cy="2298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225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ea typeface="+mj-ea"/>
              </a:rPr>
              <a:t>Poziční kódování</a:t>
            </a:r>
            <a:endParaRPr lang="cs-CZ" dirty="0">
              <a:ea typeface="+mj-ea"/>
            </a:endParaRPr>
          </a:p>
        </p:txBody>
      </p:sp>
      <p:sp>
        <p:nvSpPr>
          <p:cNvPr id="26627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7338"/>
            <a:ext cx="7239000" cy="4968006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Díky předem definovaným změnám lokálního magnetického pole, jsme schopni určit souřadnice prostoru, odkud detekujeme signál.</a:t>
            </a:r>
          </a:p>
          <a:p>
            <a:pPr eaLnBrk="1" hangingPunct="1"/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Výsledek je ukládán po 2D řezech o různých hodnotách souřadnice z (tzv. </a:t>
            </a:r>
            <a:r>
              <a:rPr lang="cs-CZ" altLang="cs-CZ" dirty="0" err="1" smtClean="0">
                <a:latin typeface="Times New Roman" pitchFamily="18" charset="0"/>
                <a:cs typeface="Times New Roman" pitchFamily="18" charset="0"/>
              </a:rPr>
              <a:t>tomovrstvy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eaLnBrk="1" hangingPunct="1"/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Tyto řezy se nacházejí v tzv. k-prostoru.</a:t>
            </a:r>
          </a:p>
        </p:txBody>
      </p:sp>
    </p:spTree>
    <p:extLst>
      <p:ext uri="{BB962C8B-B14F-4D97-AF65-F5344CB8AC3E}">
        <p14:creationId xmlns:p14="http://schemas.microsoft.com/office/powerpoint/2010/main" val="457624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ea typeface="+mj-ea"/>
              </a:rPr>
              <a:t>Poziční kódování</a:t>
            </a:r>
            <a:endParaRPr lang="cs-CZ" dirty="0">
              <a:ea typeface="+mj-ea"/>
            </a:endParaRPr>
          </a:p>
        </p:txBody>
      </p:sp>
      <p:sp>
        <p:nvSpPr>
          <p:cNvPr id="26627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7338"/>
            <a:ext cx="7239000" cy="4968006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V matici k-prostoru mají řádky shodnou fázi (fázové kódování, osa y) a sloupce mají stejnou frekvenci (frekvenční kódování, osa x).</a:t>
            </a:r>
          </a:p>
          <a:p>
            <a:pPr eaLnBrk="1" hangingPunct="1"/>
            <a:endParaRPr lang="cs-CZ" altLang="cs-CZ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76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ea typeface="+mj-ea"/>
              </a:rPr>
              <a:t>Poziční kódování</a:t>
            </a:r>
            <a:endParaRPr lang="cs-CZ" dirty="0">
              <a:ea typeface="+mj-ea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5" y="1268761"/>
            <a:ext cx="5544615" cy="5544615"/>
          </a:xfrm>
        </p:spPr>
      </p:pic>
    </p:spTree>
    <p:extLst>
      <p:ext uri="{BB962C8B-B14F-4D97-AF65-F5344CB8AC3E}">
        <p14:creationId xmlns:p14="http://schemas.microsoft.com/office/powerpoint/2010/main" val="428205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ea typeface="+mj-ea"/>
              </a:rPr>
              <a:t>Poziční kódování</a:t>
            </a:r>
            <a:endParaRPr lang="cs-CZ" dirty="0">
              <a:ea typeface="+mj-ea"/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665" y="1557338"/>
            <a:ext cx="6937069" cy="4568825"/>
          </a:xfrm>
        </p:spPr>
      </p:pic>
    </p:spTree>
    <p:extLst>
      <p:ext uri="{BB962C8B-B14F-4D97-AF65-F5344CB8AC3E}">
        <p14:creationId xmlns:p14="http://schemas.microsoft.com/office/powerpoint/2010/main" val="305648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ea typeface="+mj-ea"/>
              </a:rPr>
              <a:t>Shrnutí</a:t>
            </a:r>
            <a:endParaRPr lang="cs-CZ" dirty="0">
              <a:ea typeface="+mj-ea"/>
            </a:endParaRPr>
          </a:p>
        </p:txBody>
      </p:sp>
      <p:sp>
        <p:nvSpPr>
          <p:cNvPr id="26627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7338"/>
            <a:ext cx="7239000" cy="4968006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Známe podstatu </a:t>
            </a:r>
            <a:r>
              <a:rPr lang="cs-CZ" altLang="cs-CZ" dirty="0" err="1" smtClean="0">
                <a:latin typeface="Times New Roman" pitchFamily="18" charset="0"/>
                <a:cs typeface="Times New Roman" pitchFamily="18" charset="0"/>
              </a:rPr>
              <a:t>Zeemanova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 jevu a štěpení energetických hladin jader v magnetickém poli.</a:t>
            </a:r>
          </a:p>
          <a:p>
            <a:pPr eaLnBrk="1" hangingPunct="1"/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Jsme schopni perfektně popsat RF pulz, jeho účinky na vektor magnetizace.</a:t>
            </a:r>
          </a:p>
          <a:p>
            <a:pPr eaLnBrk="1" hangingPunct="1"/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Dokonale chápeme a jsme schopni vysvětlit relaxační časy po aplikaci RF pulzu.</a:t>
            </a:r>
          </a:p>
        </p:txBody>
      </p:sp>
    </p:spTree>
    <p:extLst>
      <p:ext uri="{BB962C8B-B14F-4D97-AF65-F5344CB8AC3E}">
        <p14:creationId xmlns:p14="http://schemas.microsoft.com/office/powerpoint/2010/main" val="262409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ea typeface="+mj-ea"/>
              </a:rPr>
              <a:t>Shrnutí</a:t>
            </a:r>
            <a:endParaRPr lang="cs-CZ" dirty="0">
              <a:ea typeface="+mj-ea"/>
            </a:endParaRPr>
          </a:p>
        </p:txBody>
      </p:sp>
      <p:sp>
        <p:nvSpPr>
          <p:cNvPr id="26627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7338"/>
            <a:ext cx="7239000" cy="4968006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Známe základní kontrasty obrazu z MRI.</a:t>
            </a:r>
          </a:p>
          <a:p>
            <a:pPr eaLnBrk="1" hangingPunct="1"/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Víme kde, proč a jaké kontrastní látky můžeme použít v MRI.</a:t>
            </a:r>
          </a:p>
          <a:p>
            <a:pPr eaLnBrk="1" hangingPunct="1"/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Víme, jak detekujeme signál z MRI, co je to FID (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Free </a:t>
            </a:r>
            <a:r>
              <a:rPr lang="cs-CZ" altLang="cs-CZ" dirty="0" err="1">
                <a:latin typeface="Times New Roman" pitchFamily="18" charset="0"/>
                <a:cs typeface="Times New Roman" pitchFamily="18" charset="0"/>
              </a:rPr>
              <a:t>Induction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dirty="0" err="1" smtClean="0">
                <a:latin typeface="Times New Roman" pitchFamily="18" charset="0"/>
                <a:cs typeface="Times New Roman" pitchFamily="18" charset="0"/>
              </a:rPr>
              <a:t>Decay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) a k čemu se využívá Fourierova transformace.</a:t>
            </a:r>
          </a:p>
          <a:p>
            <a:pPr eaLnBrk="1" hangingPunct="1"/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Jsme schopni výborně popsat poziční kódování a gradientní cívky.</a:t>
            </a:r>
          </a:p>
        </p:txBody>
      </p:sp>
    </p:spTree>
    <p:extLst>
      <p:ext uri="{BB962C8B-B14F-4D97-AF65-F5344CB8AC3E}">
        <p14:creationId xmlns:p14="http://schemas.microsoft.com/office/powerpoint/2010/main" val="282247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551" y="1196752"/>
            <a:ext cx="3140721" cy="4445104"/>
          </a:xfrm>
          <a:prstGeom prst="rect">
            <a:avLst/>
          </a:prstGeom>
        </p:spPr>
      </p:pic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1903468" y="274638"/>
            <a:ext cx="7001588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ea typeface="+mj-ea"/>
              </a:rPr>
              <a:t>Konec</a:t>
            </a:r>
            <a:endParaRPr lang="cs-CZ" dirty="0">
              <a:ea typeface="+mj-ea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1691680" y="5805264"/>
            <a:ext cx="7452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dirty="0">
                <a:hlinkClick r:id="rId4"/>
              </a:rPr>
              <a:t>https://www.youtube.com/watch?v=6BBx8BwLhqg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ea typeface="+mj-ea"/>
              </a:rPr>
              <a:t>Opakování</a:t>
            </a:r>
            <a:endParaRPr lang="cs-CZ" dirty="0">
              <a:ea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ástupný symbol pro obsah 2"/>
              <p:cNvSpPr txBox="1">
                <a:spLocks/>
              </p:cNvSpPr>
              <p:nvPr/>
            </p:nvSpPr>
            <p:spPr bwMode="auto">
              <a:xfrm>
                <a:off x="1905000" y="1557338"/>
                <a:ext cx="7010400" cy="172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rm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3200" kern="1200">
                    <a:solidFill>
                      <a:schemeClr val="tx1"/>
                    </a:solidFill>
                    <a:latin typeface="Microsoft New Tai Lue" pitchFamily="34" charset="0"/>
                    <a:ea typeface="Microsoft New Tai Lue" pitchFamily="34" charset="0"/>
                    <a:cs typeface="Microsoft New Tai Lue" pitchFamily="34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800" kern="1200">
                    <a:solidFill>
                      <a:schemeClr val="tx1"/>
                    </a:solidFill>
                    <a:latin typeface="Microsoft New Tai Lue" pitchFamily="34" charset="0"/>
                    <a:ea typeface="Microsoft New Tai Lue" pitchFamily="34" charset="0"/>
                    <a:cs typeface="Microsoft New Tai Lue" pitchFamily="34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400" kern="1200">
                    <a:solidFill>
                      <a:schemeClr val="tx1"/>
                    </a:solidFill>
                    <a:latin typeface="Microsoft New Tai Lue" pitchFamily="34" charset="0"/>
                    <a:ea typeface="Microsoft New Tai Lue" pitchFamily="34" charset="0"/>
                    <a:cs typeface="Microsoft New Tai Lue" pitchFamily="34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Microsoft New Tai Lue" pitchFamily="34" charset="0"/>
                    <a:cs typeface="Microsoft New Tai Lue" pitchFamily="34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Microsoft New Tai Lue" pitchFamily="34" charset="0"/>
                    <a:cs typeface="Microsoft New Tai Lue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hangingPunct="1"/>
                <a:r>
                  <a:rPr lang="cs-CZ" altLang="cs-CZ" dirty="0" smtClean="0">
                    <a:latin typeface="Times New Roman" pitchFamily="18" charset="0"/>
                    <a:cs typeface="Times New Roman" pitchFamily="18" charset="0"/>
                  </a:rPr>
                  <a:t>Magnetický moment jádra je spojen s celkovým vektorem spinu:</a:t>
                </a:r>
              </a:p>
              <a:p>
                <a:pPr marL="0" indent="0" eaLnBrk="1" hangingPunct="1">
                  <a:buFont typeface="Arial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altLang="cs-CZ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cs-CZ" altLang="cs-CZ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𝜇</m:t>
                          </m:r>
                        </m:e>
                      </m:acc>
                      <m:r>
                        <a:rPr lang="cs-CZ" altLang="cs-CZ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cs-CZ" altLang="cs-CZ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𝛾</m:t>
                      </m:r>
                      <m:acc>
                        <m:accPr>
                          <m:chr m:val="⃗"/>
                          <m:ctrlPr>
                            <a:rPr lang="cs-CZ" altLang="cs-CZ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cs-CZ" altLang="cs-CZ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𝑆</m:t>
                          </m:r>
                        </m:e>
                      </m:acc>
                    </m:oMath>
                  </m:oMathPara>
                </a14:m>
                <a:endParaRPr lang="cs-CZ" altLang="cs-CZ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05000" y="1557338"/>
                <a:ext cx="7010400" cy="1727200"/>
              </a:xfrm>
              <a:prstGeom prst="rect">
                <a:avLst/>
              </a:prstGeom>
              <a:blipFill rotWithShape="1">
                <a:blip r:embed="rId3"/>
                <a:stretch>
                  <a:fillRect l="-2000" t="-493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Zástupný symbol pro obsah 2"/>
          <p:cNvSpPr txBox="1">
            <a:spLocks/>
          </p:cNvSpPr>
          <p:nvPr/>
        </p:nvSpPr>
        <p:spPr bwMode="auto">
          <a:xfrm>
            <a:off x="1908175" y="3284538"/>
            <a:ext cx="70104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9pPr>
          </a:lstStyle>
          <a:p>
            <a:pPr eaLnBrk="1" hangingPunct="1"/>
            <a:r>
              <a:rPr lang="cs-CZ" altLang="cs-CZ">
                <a:latin typeface="Times New Roman" pitchFamily="18" charset="0"/>
                <a:cs typeface="Times New Roman" pitchFamily="18" charset="0"/>
              </a:rPr>
              <a:t>γ – gyromagnetický poměr [Hz T</a:t>
            </a:r>
            <a:r>
              <a:rPr lang="cs-CZ" altLang="cs-CZ" baseline="3000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cs-CZ" altLang="cs-CZ">
                <a:latin typeface="Times New Roman" pitchFamily="18" charset="0"/>
                <a:cs typeface="Times New Roman" pitchFamily="18" charset="0"/>
              </a:rPr>
              <a:t>]</a:t>
            </a:r>
          </a:p>
        </p:txBody>
      </p:sp>
      <p:sp>
        <p:nvSpPr>
          <p:cNvPr id="13" name="Zástupný symbol pro obsah 2"/>
          <p:cNvSpPr txBox="1">
            <a:spLocks/>
          </p:cNvSpPr>
          <p:nvPr/>
        </p:nvSpPr>
        <p:spPr bwMode="auto">
          <a:xfrm>
            <a:off x="1908175" y="3860800"/>
            <a:ext cx="70104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9pPr>
          </a:lstStyle>
          <a:p>
            <a:pPr eaLnBrk="1" hangingPunct="1"/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Nebo pomocí Bohrova 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magnetonu.</a:t>
            </a:r>
            <a:endParaRPr lang="cs-CZ" altLang="cs-CZ" dirty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buFont typeface="Wingdings" pitchFamily="2" charset="2"/>
              <a:buChar char="Ø"/>
            </a:pP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 Mag. moment volného 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elektronu.</a:t>
            </a:r>
            <a:endParaRPr lang="cs-CZ" alt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195736" y="4869160"/>
            <a:ext cx="6408712" cy="1237968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cs-CZ">
                <a:noFill/>
              </a:rPr>
              <a:t> </a:t>
            </a:r>
          </a:p>
        </p:txBody>
      </p:sp>
      <p:sp>
        <p:nvSpPr>
          <p:cNvPr id="15" name="Zástupný symbol pro obsah 2"/>
          <p:cNvSpPr txBox="1">
            <a:spLocks/>
          </p:cNvSpPr>
          <p:nvPr/>
        </p:nvSpPr>
        <p:spPr>
          <a:xfrm>
            <a:off x="1908175" y="6021388"/>
            <a:ext cx="7010400" cy="720725"/>
          </a:xfrm>
          <a:prstGeom prst="rect">
            <a:avLst/>
          </a:prstGeom>
          <a:noFill/>
        </p:spPr>
        <p:txBody>
          <a:bodyPr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www.periodictable.com/Isotopes/092.238/index.html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81098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2" grpId="0" build="p"/>
      <p:bldP spid="13" grpId="0" build="p"/>
      <p:bldP spid="15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Dodatky 1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2"/>
            <a:ext cx="7010400" cy="5301208"/>
          </a:xfrm>
        </p:spPr>
        <p:txBody>
          <a:bodyPr>
            <a:normAutofit/>
          </a:bodyPr>
          <a:lstStyle/>
          <a:p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Zeemanův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jev byl pozorován v roce 1897.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 slabém magnetickém poli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Zeeman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pozorovat rozpad singletního stavu na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tripletní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(z jedné energetické hladiny se staly tři).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 přesně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Zeeman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pozoroval?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8100392" y="626359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3" action="ppaction://hlinksldjump"/>
              </a:rPr>
              <a:t>zpět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9542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Dodatky 1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1905000" y="1556792"/>
                <a:ext cx="7010400" cy="5301208"/>
              </a:xfrm>
            </p:spPr>
            <p:txBody>
              <a:bodyPr>
                <a:normAutofit/>
              </a:bodyPr>
              <a:lstStyle/>
              <a:p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Mějme atom o celkové energii E</a:t>
                </a:r>
                <a:r>
                  <a:rPr lang="cs-CZ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magnetickým momentem </a:t>
                </a:r>
                <a:r>
                  <a:rPr lang="el-G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μ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Vložíme-li tento atom do magnetického pole o indukci B, pak musíme k celkové energii přičíst energii která vzniká interakcí s vnějším polem.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𝑚𝑎𝑔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=−</m:t>
                      </m:r>
                      <m:acc>
                        <m:accPr>
                          <m:chr m:val="⃗"/>
                          <m:ctrlP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cs-CZ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𝜇</m:t>
                          </m:r>
                        </m:e>
                      </m:acc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Celkově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𝐸</m:t>
                      </m:r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𝑚𝑎𝑔</m:t>
                          </m:r>
                        </m:sub>
                      </m:sSub>
                    </m:oMath>
                  </m:oMathPara>
                </a14:m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cs-CZ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05000" y="1556792"/>
                <a:ext cx="7010400" cy="5301208"/>
              </a:xfrm>
              <a:blipFill rotWithShape="1">
                <a:blip r:embed="rId3"/>
                <a:stretch>
                  <a:fillRect l="-2000" t="-1609" r="-347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ovéPole 3"/>
          <p:cNvSpPr txBox="1"/>
          <p:nvPr/>
        </p:nvSpPr>
        <p:spPr>
          <a:xfrm>
            <a:off x="8100392" y="626359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4" action="ppaction://hlinksldjump"/>
              </a:rPr>
              <a:t>zpět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31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Dodatky 1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1905000" y="1556792"/>
                <a:ext cx="7010400" cy="5301208"/>
              </a:xfrm>
            </p:spPr>
            <p:txBody>
              <a:bodyPr>
                <a:normAutofit/>
              </a:bodyPr>
              <a:lstStyle/>
              <a:p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Uvažujme klasickou orientaci magnetického pole (v ose z), pak tedy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𝑚𝑎𝑔</m:t>
                        </m:r>
                      </m:sub>
                    </m:sSub>
                    <m:r>
                      <a:rPr lang="cs-CZ" b="0" i="1" smtClean="0">
                        <a:latin typeface="Cambria Math"/>
                        <a:cs typeface="Times New Roman" panose="02020603050405020304" pitchFamily="18" charset="0"/>
                      </a:rPr>
                      <m:t>=−</m:t>
                    </m:r>
                    <m:sSub>
                      <m:sSubPr>
                        <m:ctrlPr>
                          <a:rPr lang="cs-CZ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𝑧</m:t>
                        </m:r>
                      </m:sub>
                    </m:sSub>
                    <m:r>
                      <a:rPr lang="cs-CZ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𝐵</m:t>
                    </m:r>
                    <m:r>
                      <a:rPr lang="cs-CZ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=−</m:t>
                    </m:r>
                    <m:r>
                      <a:rPr lang="cs-CZ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𝛾</m:t>
                    </m:r>
                    <m:sSub>
                      <m:sSubPr>
                        <m:ctrlPr>
                          <a:rPr lang="cs-CZ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𝑧</m:t>
                        </m:r>
                      </m:sub>
                    </m:sSub>
                    <m:r>
                      <a:rPr lang="cs-CZ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𝐵</m:t>
                    </m:r>
                    <m:r>
                      <a:rPr lang="cs-CZ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=−</m:t>
                    </m:r>
                    <m:r>
                      <a:rPr lang="cs-CZ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𝛾</m:t>
                    </m:r>
                    <m:r>
                      <a:rPr lang="cs-CZ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ħ</m:t>
                    </m:r>
                    <m:sSub>
                      <m:sSubPr>
                        <m:ctrlPr>
                          <a:rPr lang="cs-CZ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𝑧</m:t>
                        </m:r>
                      </m:sub>
                    </m:sSub>
                    <m:r>
                      <a:rPr lang="cs-CZ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Pokud máme atom se spinovým číslem 1, pak </a:t>
                </a:r>
                <a:r>
                  <a:rPr lang="cs-CZ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cs-CZ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může nabývat hodnot -1,0,1.</a:t>
                </a:r>
              </a:p>
              <a:p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Tudíž celková energie atomu v magnetickém poli může být: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05000" y="1556792"/>
                <a:ext cx="7010400" cy="5301208"/>
              </a:xfrm>
              <a:blipFill rotWithShape="1">
                <a:blip r:embed="rId3"/>
                <a:stretch>
                  <a:fillRect l="-2000" t="-1609" r="-182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ovéPole 3"/>
          <p:cNvSpPr txBox="1"/>
          <p:nvPr/>
        </p:nvSpPr>
        <p:spPr>
          <a:xfrm>
            <a:off x="8100392" y="626359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4" action="ppaction://hlinksldjump"/>
              </a:rPr>
              <a:t>zpět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délník 4"/>
              <p:cNvSpPr/>
              <p:nvPr/>
            </p:nvSpPr>
            <p:spPr>
              <a:xfrm>
                <a:off x="1763688" y="5714092"/>
                <a:ext cx="219534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 smtClean="0">
                          <a:latin typeface="Cambria Math"/>
                          <a:cs typeface="Times New Roman" panose="02020603050405020304" pitchFamily="18" charset="0"/>
                        </a:rPr>
                        <m:t>𝐸</m:t>
                      </m:r>
                      <m:r>
                        <a:rPr lang="cs-CZ" sz="240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sz="240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cs-CZ" sz="2400" i="1">
                              <a:latin typeface="Cambria Math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cs-CZ" sz="2400" i="1">
                              <a:latin typeface="Cambria Math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cs-CZ" sz="2400" i="1">
                          <a:latin typeface="Cambria Math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cs-CZ" sz="28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𝛾</m:t>
                      </m:r>
                      <m:r>
                        <a:rPr lang="cs-CZ" sz="28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ħ</m:t>
                      </m:r>
                      <m:r>
                        <a:rPr lang="cs-CZ" sz="28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𝐵</m:t>
                      </m:r>
                    </m:oMath>
                  </m:oMathPara>
                </a14:m>
                <a:endParaRPr lang="cs-CZ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Obdélník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5714092"/>
                <a:ext cx="2195345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délník 5"/>
              <p:cNvSpPr/>
              <p:nvPr/>
            </p:nvSpPr>
            <p:spPr>
              <a:xfrm>
                <a:off x="6876256" y="5689754"/>
                <a:ext cx="219534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 smtClean="0">
                          <a:latin typeface="Cambria Math"/>
                          <a:cs typeface="Times New Roman" panose="02020603050405020304" pitchFamily="18" charset="0"/>
                        </a:rPr>
                        <m:t>𝐸</m:t>
                      </m:r>
                      <m:r>
                        <a:rPr lang="cs-CZ" sz="240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sz="240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cs-CZ" sz="2400" i="1">
                              <a:latin typeface="Cambria Math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cs-CZ" sz="2400" i="1">
                              <a:latin typeface="Cambria Math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cs-CZ" sz="2400" b="0" i="1" smtClean="0">
                          <a:latin typeface="Cambria Math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cs-CZ" sz="28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𝛾</m:t>
                      </m:r>
                      <m:r>
                        <a:rPr lang="cs-CZ" sz="28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ħ</m:t>
                      </m:r>
                      <m:r>
                        <a:rPr lang="cs-CZ" sz="28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𝐵</m:t>
                      </m:r>
                    </m:oMath>
                  </m:oMathPara>
                </a14:m>
                <a:endParaRPr lang="cs-CZ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Obdélní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256" y="5689754"/>
                <a:ext cx="2195345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délník 6"/>
              <p:cNvSpPr/>
              <p:nvPr/>
            </p:nvSpPr>
            <p:spPr>
              <a:xfrm>
                <a:off x="4827541" y="5733256"/>
                <a:ext cx="118461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 smtClean="0">
                          <a:latin typeface="Cambria Math"/>
                          <a:cs typeface="Times New Roman" panose="02020603050405020304" pitchFamily="18" charset="0"/>
                        </a:rPr>
                        <m:t>𝐸</m:t>
                      </m:r>
                      <m:r>
                        <a:rPr lang="cs-CZ" sz="240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sz="240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cs-CZ" sz="2400" i="1">
                              <a:latin typeface="Cambria Math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cs-CZ" sz="2400" i="1">
                              <a:latin typeface="Cambria Math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cs-CZ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Obdélník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7541" y="5733256"/>
                <a:ext cx="1184619" cy="461665"/>
              </a:xfrm>
              <a:prstGeom prst="rect">
                <a:avLst/>
              </a:prstGeom>
              <a:blipFill rotWithShape="1">
                <a:blip r:embed="rId7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756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Dodatky 1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8100392" y="626359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3" action="ppaction://hlinksldjump"/>
              </a:rPr>
              <a:t>zpět</a:t>
            </a: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9" b="35148"/>
          <a:stretch/>
        </p:blipFill>
        <p:spPr>
          <a:xfrm>
            <a:off x="0" y="1628800"/>
            <a:ext cx="6854940" cy="50041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délník 4"/>
              <p:cNvSpPr/>
              <p:nvPr/>
            </p:nvSpPr>
            <p:spPr>
              <a:xfrm>
                <a:off x="6553119" y="2132856"/>
                <a:ext cx="219534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 smtClean="0">
                          <a:latin typeface="Cambria Math"/>
                          <a:cs typeface="Times New Roman" panose="02020603050405020304" pitchFamily="18" charset="0"/>
                        </a:rPr>
                        <m:t>𝐸</m:t>
                      </m:r>
                      <m:r>
                        <a:rPr lang="cs-CZ" sz="240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sz="240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cs-CZ" sz="2400" i="1">
                              <a:latin typeface="Cambria Math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cs-CZ" sz="2400" i="1">
                              <a:latin typeface="Cambria Math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cs-CZ" sz="2400" i="1">
                          <a:latin typeface="Cambria Math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cs-CZ" sz="28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𝛾</m:t>
                      </m:r>
                      <m:r>
                        <a:rPr lang="cs-CZ" sz="28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ħ</m:t>
                      </m:r>
                      <m:r>
                        <a:rPr lang="cs-CZ" sz="28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𝐵</m:t>
                      </m:r>
                    </m:oMath>
                  </m:oMathPara>
                </a14:m>
                <a:endParaRPr lang="cs-CZ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Obdélník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119" y="2132856"/>
                <a:ext cx="2195345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délník 5"/>
              <p:cNvSpPr/>
              <p:nvPr/>
            </p:nvSpPr>
            <p:spPr>
              <a:xfrm>
                <a:off x="6553117" y="3068960"/>
                <a:ext cx="219534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 smtClean="0">
                          <a:latin typeface="Cambria Math"/>
                          <a:cs typeface="Times New Roman" panose="02020603050405020304" pitchFamily="18" charset="0"/>
                        </a:rPr>
                        <m:t>𝐸</m:t>
                      </m:r>
                      <m:r>
                        <a:rPr lang="cs-CZ" sz="240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sz="240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cs-CZ" sz="2400" i="1">
                              <a:latin typeface="Cambria Math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cs-CZ" sz="2400" i="1">
                              <a:latin typeface="Cambria Math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cs-CZ" sz="2400" b="0" i="1" smtClean="0">
                          <a:latin typeface="Cambria Math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cs-CZ" sz="28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𝛾</m:t>
                      </m:r>
                      <m:r>
                        <a:rPr lang="cs-CZ" sz="28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ħ</m:t>
                      </m:r>
                      <m:r>
                        <a:rPr lang="cs-CZ" sz="28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𝐵</m:t>
                      </m:r>
                    </m:oMath>
                  </m:oMathPara>
                </a14:m>
                <a:endParaRPr lang="cs-CZ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Obdélní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117" y="3068960"/>
                <a:ext cx="2195345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délník 6"/>
              <p:cNvSpPr/>
              <p:nvPr/>
            </p:nvSpPr>
            <p:spPr>
              <a:xfrm>
                <a:off x="7058481" y="2679303"/>
                <a:ext cx="118461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 smtClean="0">
                          <a:latin typeface="Cambria Math"/>
                          <a:cs typeface="Times New Roman" panose="02020603050405020304" pitchFamily="18" charset="0"/>
                        </a:rPr>
                        <m:t>𝐸</m:t>
                      </m:r>
                      <m:r>
                        <a:rPr lang="cs-CZ" sz="240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sz="240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cs-CZ" sz="2400" i="1">
                              <a:latin typeface="Cambria Math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cs-CZ" sz="2400" i="1">
                              <a:latin typeface="Cambria Math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cs-CZ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Obdélník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8481" y="2679303"/>
                <a:ext cx="1184619" cy="461665"/>
              </a:xfrm>
              <a:prstGeom prst="rect">
                <a:avLst/>
              </a:prstGeom>
              <a:blipFill rotWithShape="1">
                <a:blip r:embed="rId7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bdélník 8"/>
          <p:cNvSpPr/>
          <p:nvPr/>
        </p:nvSpPr>
        <p:spPr>
          <a:xfrm>
            <a:off x="6148616" y="6263590"/>
            <a:ext cx="18197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Konec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dodatku</a:t>
            </a:r>
          </a:p>
        </p:txBody>
      </p:sp>
    </p:spTree>
    <p:extLst>
      <p:ext uri="{BB962C8B-B14F-4D97-AF65-F5344CB8AC3E}">
        <p14:creationId xmlns:p14="http://schemas.microsoft.com/office/powerpoint/2010/main" val="191012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Dodatky </a:t>
            </a:r>
            <a:r>
              <a:rPr lang="cs-CZ" dirty="0"/>
              <a:t>2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2"/>
            <a:ext cx="7010400" cy="5301208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Chemický posuv je dán spin-spinovou interakcí valenčních (vazebných) elektronů mezi blízkými chemickými skupinami.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Díky této interakci dochází ke změně (k posunu)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Larmorovy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frekvence.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Podle tvaru signálu jsme schopni určit chemickou strukturu látky.</a:t>
            </a:r>
            <a:endParaRPr lang="cs-CZ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8100392" y="626359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3" action="ppaction://hlinksldjump"/>
              </a:rPr>
              <a:t>zpět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049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Dodatky </a:t>
            </a:r>
            <a:r>
              <a:rPr lang="cs-CZ" dirty="0"/>
              <a:t>2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2"/>
            <a:ext cx="7010400" cy="5301208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Podle typu štěpení signálu (velikosti multipletu), můžeme určit, s kolika jinými jádra dochází k interakci.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Pokud je jádro osamoceno, signál je singletní (1 ostrý „záblesk“).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 blízkosti jednoho jádra dochází k rozštěpení na dublet (2 „záblesky“).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 blízkosti 2 jader na triplet atp.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8100392" y="626359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3" action="ppaction://hlinksldjump"/>
              </a:rPr>
              <a:t>zpět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0720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Dodatky </a:t>
            </a:r>
            <a:r>
              <a:rPr lang="cs-CZ" dirty="0"/>
              <a:t>2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508944"/>
            <a:ext cx="6768752" cy="4349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412776"/>
            <a:ext cx="2376264" cy="1542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8460432" y="630932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5" action="ppaction://hlinksldjump"/>
              </a:rPr>
              <a:t>zpět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00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Dodatky </a:t>
            </a:r>
            <a:r>
              <a:rPr lang="cs-CZ" dirty="0"/>
              <a:t>2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310231"/>
            <a:ext cx="2376264" cy="1542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919" y="2996952"/>
            <a:ext cx="7406593" cy="3032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8244408" y="630002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5" action="ppaction://hlinksldjump"/>
              </a:rPr>
              <a:t>zpět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670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Dodatky </a:t>
            </a:r>
            <a:r>
              <a:rPr lang="cs-CZ" dirty="0"/>
              <a:t>2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2"/>
            <a:ext cx="7010400" cy="5301208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Chemický posuv hraje svou roli i v nejen při spektroskopických metodách, ale i u zobrazovacích metod.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Zde je chemický posuv nechtěný a vnáší do obrazu šum.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Konec 2. dodatku</a:t>
            </a:r>
          </a:p>
          <a:p>
            <a:pPr marL="0" indent="0">
              <a:buNone/>
            </a:pP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8244408" y="630002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3" action="ppaction://hlinksldjump"/>
              </a:rPr>
              <a:t>zpět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7419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03468" y="188640"/>
            <a:ext cx="7001588" cy="6583362"/>
          </a:xfrm>
        </p:spPr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Děkuji za pozornost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Konec </a:t>
            </a:r>
            <a:r>
              <a:rPr lang="cs-CZ" smtClean="0"/>
              <a:t/>
            </a:r>
            <a:br>
              <a:rPr lang="cs-CZ" smtClean="0"/>
            </a:br>
            <a:r>
              <a:rPr lang="cs-CZ" smtClean="0"/>
              <a:t>8. </a:t>
            </a:r>
            <a:r>
              <a:rPr lang="cs-CZ" dirty="0" smtClean="0"/>
              <a:t>přednášky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2400" dirty="0" smtClean="0"/>
              <a:t>Prezentace vznikla v rámci projektu </a:t>
            </a:r>
            <a:br>
              <a:rPr lang="cs-CZ" sz="2400" dirty="0" smtClean="0"/>
            </a:br>
            <a:r>
              <a:rPr lang="cs-CZ" sz="2400" dirty="0" smtClean="0"/>
              <a:t>fondu </a:t>
            </a:r>
            <a:r>
              <a:rPr lang="cs-CZ" sz="2400" dirty="0"/>
              <a:t>rozvoje </a:t>
            </a:r>
            <a:r>
              <a:rPr lang="cs-CZ" sz="2400" dirty="0" smtClean="0"/>
              <a:t>MU 1515/2014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070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ea typeface="+mj-ea"/>
              </a:rPr>
              <a:t>Opakování</a:t>
            </a:r>
            <a:endParaRPr lang="cs-CZ" dirty="0">
              <a:ea typeface="+mj-ea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1988840"/>
            <a:ext cx="896302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248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ea typeface="+mj-ea"/>
              </a:rPr>
              <a:t>Opakování</a:t>
            </a:r>
            <a:endParaRPr lang="cs-CZ" dirty="0">
              <a:ea typeface="+mj-ea"/>
            </a:endParaRPr>
          </a:p>
        </p:txBody>
      </p:sp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7338"/>
            <a:ext cx="7010400" cy="1871662"/>
          </a:xfrm>
        </p:spPr>
        <p:txBody>
          <a:bodyPr/>
          <a:lstStyle/>
          <a:p>
            <a:pPr eaLnBrk="1" hangingPunct="1"/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Orientace </a:t>
            </a:r>
            <a:r>
              <a:rPr lang="cs-CZ" altLang="cs-CZ" dirty="0" err="1" smtClean="0">
                <a:latin typeface="Times New Roman" pitchFamily="18" charset="0"/>
                <a:cs typeface="Times New Roman" pitchFamily="18" charset="0"/>
              </a:rPr>
              <a:t>mag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. momentů v silném vnějším statickém </a:t>
            </a:r>
            <a:r>
              <a:rPr lang="cs-CZ" altLang="cs-CZ" dirty="0" err="1" smtClean="0">
                <a:latin typeface="Times New Roman" pitchFamily="18" charset="0"/>
                <a:cs typeface="Times New Roman" pitchFamily="18" charset="0"/>
              </a:rPr>
              <a:t>mag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. poli 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 Střelka kompasu</a:t>
            </a: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 bwMode="auto">
          <a:xfrm>
            <a:off x="1908175" y="3068638"/>
            <a:ext cx="7010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9pPr>
          </a:lstStyle>
          <a:p>
            <a:pPr lvl="1" eaLnBrk="1" hangingPunct="1">
              <a:buFont typeface="Wingdings" pitchFamily="2" charset="2"/>
              <a:buChar char="Ø"/>
            </a:pPr>
            <a:r>
              <a:rPr lang="cs-CZ" altLang="cs-CZ">
                <a:latin typeface="Times New Roman" pitchFamily="18" charset="0"/>
                <a:cs typeface="Times New Roman" pitchFamily="18" charset="0"/>
              </a:rPr>
              <a:t> Magnetický moment jádra</a:t>
            </a:r>
          </a:p>
        </p:txBody>
      </p:sp>
      <p:pic>
        <p:nvPicPr>
          <p:cNvPr id="10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330" y="3608388"/>
            <a:ext cx="7042150" cy="324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0601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</p:bldLst>
  </p:timing>
</p:sld>
</file>

<file path=ppt/theme/theme1.xml><?xml version="1.0" encoding="utf-8"?>
<a:theme xmlns:a="http://schemas.openxmlformats.org/drawingml/2006/main" name="Motiv1fyzika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Motiv1fyzika</Template>
  <TotalTime>2635</TotalTime>
  <Words>3878</Words>
  <Application>Microsoft Office PowerPoint</Application>
  <PresentationFormat>Předvádění na obrazovce (4:3)</PresentationFormat>
  <Paragraphs>404</Paragraphs>
  <Slides>79</Slides>
  <Notes>78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79</vt:i4>
      </vt:variant>
    </vt:vector>
  </HeadingPairs>
  <TitlesOfParts>
    <vt:vector size="80" baseType="lpstr">
      <vt:lpstr>Motiv1fyzika</vt:lpstr>
      <vt:lpstr>Radiologická fyzika a radiobiologie </vt:lpstr>
      <vt:lpstr>Prezentace aplikace PowerPoint</vt:lpstr>
      <vt:lpstr>Opakování</vt:lpstr>
      <vt:lpstr>Opakování</vt:lpstr>
      <vt:lpstr>Opakování</vt:lpstr>
      <vt:lpstr>Opakování</vt:lpstr>
      <vt:lpstr>Opakování</vt:lpstr>
      <vt:lpstr>Opakování</vt:lpstr>
      <vt:lpstr>Opakování</vt:lpstr>
      <vt:lpstr>Opakování</vt:lpstr>
      <vt:lpstr>Opakování</vt:lpstr>
      <vt:lpstr>Opakování</vt:lpstr>
      <vt:lpstr>Opakování</vt:lpstr>
      <vt:lpstr>Interakce s B0</vt:lpstr>
      <vt:lpstr>Interakce s B0</vt:lpstr>
      <vt:lpstr>Interakce s B0</vt:lpstr>
      <vt:lpstr>Interakce s B0</vt:lpstr>
      <vt:lpstr>Interakce s B0</vt:lpstr>
      <vt:lpstr>Interakce s B0</vt:lpstr>
      <vt:lpstr>Interakce s B0</vt:lpstr>
      <vt:lpstr>Chemický posuv</vt:lpstr>
      <vt:lpstr>Chemický posuv</vt:lpstr>
      <vt:lpstr>Chemický posuv</vt:lpstr>
      <vt:lpstr>RF pulzy</vt:lpstr>
      <vt:lpstr>RF pulzy</vt:lpstr>
      <vt:lpstr>RF pulzy</vt:lpstr>
      <vt:lpstr>RF pulzy</vt:lpstr>
      <vt:lpstr>RF pulzy</vt:lpstr>
      <vt:lpstr>RF pulzy</vt:lpstr>
      <vt:lpstr>RF pulzy</vt:lpstr>
      <vt:lpstr>T1 Relaxace</vt:lpstr>
      <vt:lpstr>T1 Relaxace</vt:lpstr>
      <vt:lpstr>T2* Relaxace</vt:lpstr>
      <vt:lpstr>T2* Relaxace</vt:lpstr>
      <vt:lpstr>T2* Relaxace</vt:lpstr>
      <vt:lpstr>T1 Relaxace</vt:lpstr>
      <vt:lpstr>T2 Relaxace</vt:lpstr>
      <vt:lpstr>Prezentace aplikace PowerPoint</vt:lpstr>
      <vt:lpstr>Prezentace aplikace PowerPoint</vt:lpstr>
      <vt:lpstr>Kontrastní látky</vt:lpstr>
      <vt:lpstr>Kontrastní látky</vt:lpstr>
      <vt:lpstr>Kontrastní látky</vt:lpstr>
      <vt:lpstr>Prezentace aplikace PowerPoint</vt:lpstr>
      <vt:lpstr>Prezentace aplikace PowerPoint</vt:lpstr>
      <vt:lpstr>Signál</vt:lpstr>
      <vt:lpstr>Signál</vt:lpstr>
      <vt:lpstr>Prezentace aplikace PowerPoint</vt:lpstr>
      <vt:lpstr>Signál</vt:lpstr>
      <vt:lpstr>Fourier</vt:lpstr>
      <vt:lpstr>Prezentace aplikace PowerPoint</vt:lpstr>
      <vt:lpstr>Poziční kódování</vt:lpstr>
      <vt:lpstr>Poziční kódování</vt:lpstr>
      <vt:lpstr>Poziční kódování</vt:lpstr>
      <vt:lpstr>Poziční kódování</vt:lpstr>
      <vt:lpstr>Poziční kódování</vt:lpstr>
      <vt:lpstr>Prezentace aplikace PowerPoint</vt:lpstr>
      <vt:lpstr>Prezentace aplikace PowerPoint</vt:lpstr>
      <vt:lpstr>Poziční kódování</vt:lpstr>
      <vt:lpstr>Poziční kódování</vt:lpstr>
      <vt:lpstr>Poziční kódování</vt:lpstr>
      <vt:lpstr>Poziční kódování</vt:lpstr>
      <vt:lpstr>Poziční kódování</vt:lpstr>
      <vt:lpstr>Poziční kódování</vt:lpstr>
      <vt:lpstr>Poziční kódování</vt:lpstr>
      <vt:lpstr>Poziční kódování</vt:lpstr>
      <vt:lpstr>Poziční kódování</vt:lpstr>
      <vt:lpstr>Shrnutí</vt:lpstr>
      <vt:lpstr>Shrnutí</vt:lpstr>
      <vt:lpstr>Konec</vt:lpstr>
      <vt:lpstr>Dodatky 1</vt:lpstr>
      <vt:lpstr>Dodatky 1</vt:lpstr>
      <vt:lpstr>Dodatky 1</vt:lpstr>
      <vt:lpstr>Dodatky 1</vt:lpstr>
      <vt:lpstr>Dodatky 2</vt:lpstr>
      <vt:lpstr>Dodatky 2</vt:lpstr>
      <vt:lpstr>Dodatky 2</vt:lpstr>
      <vt:lpstr>Dodatky 2</vt:lpstr>
      <vt:lpstr>Dodatky 2</vt:lpstr>
      <vt:lpstr> Děkuji za pozornost  Konec  8. přednášky   Prezentace vznikla v rámci projektu  fondu rozvoje MU 1515/2014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Radiologie 1. cvičení - nástřel</dc:title>
  <dc:creator>M</dc:creator>
  <cp:lastModifiedBy>M</cp:lastModifiedBy>
  <cp:revision>204</cp:revision>
  <dcterms:created xsi:type="dcterms:W3CDTF">2015-01-26T14:14:45Z</dcterms:created>
  <dcterms:modified xsi:type="dcterms:W3CDTF">2016-01-17T15:47:39Z</dcterms:modified>
</cp:coreProperties>
</file>