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8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54" r:id="rId13"/>
    <p:sldId id="303" r:id="rId14"/>
    <p:sldId id="304" r:id="rId15"/>
    <p:sldId id="306" r:id="rId16"/>
    <p:sldId id="305" r:id="rId17"/>
    <p:sldId id="307" r:id="rId18"/>
    <p:sldId id="308" r:id="rId19"/>
    <p:sldId id="309" r:id="rId20"/>
    <p:sldId id="310" r:id="rId21"/>
    <p:sldId id="311" r:id="rId22"/>
    <p:sldId id="312" r:id="rId23"/>
    <p:sldId id="355" r:id="rId24"/>
    <p:sldId id="313" r:id="rId25"/>
    <p:sldId id="314" r:id="rId26"/>
    <p:sldId id="356" r:id="rId27"/>
    <p:sldId id="315" r:id="rId28"/>
    <p:sldId id="357" r:id="rId29"/>
    <p:sldId id="316" r:id="rId30"/>
    <p:sldId id="317" r:id="rId31"/>
    <p:sldId id="358" r:id="rId32"/>
    <p:sldId id="318" r:id="rId33"/>
    <p:sldId id="319" r:id="rId34"/>
    <p:sldId id="359" r:id="rId35"/>
    <p:sldId id="320" r:id="rId36"/>
    <p:sldId id="321" r:id="rId37"/>
    <p:sldId id="293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5616"/>
    <a:srgbClr val="FA0000"/>
    <a:srgbClr val="2CB074"/>
    <a:srgbClr val="D722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0" autoAdjust="0"/>
    <p:restoredTop sz="94622" autoAdjust="0"/>
  </p:normalViewPr>
  <p:slideViewPr>
    <p:cSldViewPr>
      <p:cViewPr>
        <p:scale>
          <a:sx n="60" d="100"/>
          <a:sy n="60" d="100"/>
        </p:scale>
        <p:origin x="-232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Předchozí slide se ovšem vztahuje jen k mechanickým vlnám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dtto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(ultra)zvuku – viz nadpis slajdu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Doplnit čtení „kappa“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prvním vzorečku je index 0, ve druhém zmizel. Je nutno s těmi indexy pracovat?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to správně? Hustota má s rostoucím tlakem klesat?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Upravit grafiku – poslední řádek není vidět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Zde jsou však ignorovány příčné vlny na hladině 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 periody asi není v pořádku, téže výchylky je dosaženo během jedné periody </a:t>
            </a:r>
            <a:r>
              <a:rPr lang="cs-CZ" dirty="0" err="1" smtClean="0"/>
              <a:t>dvykrát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Platnost posledního řádku by asi bylo dobré nějak dokázat, třebas v</a:t>
            </a:r>
            <a:r>
              <a:rPr lang="cs-CZ" baseline="0" dirty="0" smtClean="0"/>
              <a:t> rámci cvičení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Nemá být u </a:t>
            </a:r>
            <a:r>
              <a:rPr lang="cs-CZ" dirty="0" err="1" smtClean="0"/>
              <a:t>fí</a:t>
            </a:r>
            <a:r>
              <a:rPr lang="cs-CZ" dirty="0" smtClean="0"/>
              <a:t> také delta?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Nelze nějak triviálně ukázat, proč to pro kulovou vlnu je právě tak?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Zdůraznit, že by ten zákon neměl být spojován jen s optikou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Chybí vysvětlení symbolu „u“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Nemusí být každému jasné, jak</a:t>
            </a:r>
            <a:r>
              <a:rPr lang="cs-CZ" baseline="0" dirty="0" smtClean="0"/>
              <a:t> spolu korespondují dva poslední řádky a co je míněno písmeny F a 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29.10.2017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7308304" cy="2088233"/>
          </a:xfrm>
        </p:spPr>
        <p:txBody>
          <a:bodyPr/>
          <a:lstStyle/>
          <a:p>
            <a:r>
              <a:rPr lang="bs-Latn-BA" dirty="0" smtClean="0"/>
              <a:t>Radiologická fyzika I. </a:t>
            </a: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>Zvuk a ultrazvuk</a:t>
            </a:r>
            <a:endParaRPr lang="bs-Latn-BA" dirty="0"/>
          </a:p>
        </p:txBody>
      </p:sp>
    </p:spTree>
    <p:extLst>
      <p:ext uri="{BB962C8B-B14F-4D97-AF65-F5344CB8AC3E}">
        <p14:creationId xmlns="" xmlns:p14="http://schemas.microsoft.com/office/powerpoint/2010/main" val="20274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Interference vln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Je vzájemné zesilování nebo zeslabování vln.</a:t>
            </a:r>
          </a:p>
          <a:p>
            <a:pPr>
              <a:lnSpc>
                <a:spcPct val="90000"/>
              </a:lnSpc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Setkává-li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se v jednom místě více vln různých amplitud, frekvencí a fází, vzniká podle principu superpozice nová vlna odlišného tvaru.</a:t>
            </a:r>
          </a:p>
          <a:p>
            <a:pPr>
              <a:lnSpc>
                <a:spcPct val="90000"/>
              </a:lnSpc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výsledku interference rozhoduje fázový rozdíl obou vln nebo jejich dráhový rozdíl, který je funkcí fázového rozdílu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5470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Interference vln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Konstruktivní interference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– vlny se setkávají ve fázi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=0, 1, 2, …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  <a:ea typeface="Cambria Math"/>
                        </a:rPr>
                        <m:t>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=0, 1, 2, …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Destruktivní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interference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– vlny se setkávají v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protifázi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=0, 1, 2, …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  <a:ea typeface="Cambria Math"/>
                        </a:rPr>
                        <m:t>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=0, 1, 2, …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195736" y="6092825"/>
          <a:ext cx="5707063" cy="765175"/>
        </p:xfrm>
        <a:graphic>
          <a:graphicData uri="http://schemas.openxmlformats.org/presentationml/2006/ole">
            <p:oleObj spid="_x0000_s25602" name="Equation" r:id="rId5" imgW="2489040" imgH="393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319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Interference vln</a:t>
            </a:r>
            <a:endParaRPr lang="cs-CZ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6196"/>
            <a:ext cx="7153791" cy="258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18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Odraz vln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4370" y="468761"/>
            <a:ext cx="3135984" cy="718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03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Huygensův</a:t>
            </a:r>
            <a:r>
              <a:rPr lang="cs-CZ" sz="4000" dirty="0" smtClean="0"/>
              <a:t> princip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Každý bod vlnoplochy, do kterého dospělo vlnění v určitém okamžiku, můžeme považovat za zdroj elementárního vlnění, které se z něj šíří v elementárních vlnoplochách. Vlnoplocha v dalším časovém okamžiku je vnější obalová plocha všech elementárních vlnoploch.</a:t>
            </a:r>
          </a:p>
          <a:p>
            <a:pPr lvl="1">
              <a:lnSpc>
                <a:spcPct val="90000"/>
              </a:lnSpc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Vlnoplocha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plocha, na níž mají částice stejnou amplitudu výchylky, tj. kmitají se stejnou fází. Může být kulová nebo rovinná.</a:t>
            </a:r>
          </a:p>
          <a:p>
            <a:pPr lvl="1">
              <a:lnSpc>
                <a:spcPct val="90000"/>
              </a:lnSpc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Paprsky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přímky kolmé k vlnoplochám. Určují směr šíření vlny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3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Huygensův</a:t>
            </a:r>
            <a:r>
              <a:rPr lang="cs-CZ" sz="4000" dirty="0" smtClean="0"/>
              <a:t> princip</a:t>
            </a:r>
            <a:endParaRPr lang="cs-CZ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68491"/>
            <a:ext cx="3024336" cy="318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48" y="2276872"/>
            <a:ext cx="42176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24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Huygensův</a:t>
            </a:r>
            <a:r>
              <a:rPr lang="cs-CZ" sz="4000" dirty="0" smtClean="0"/>
              <a:t> princip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Rovinná vlna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r>
                        <a:rPr lang="cs-CZ" sz="2400" i="1">
                          <a:latin typeface="Cambria Math"/>
                        </a:rPr>
                        <m:t>(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</a:rPr>
                        <m:t>,</m:t>
                      </m:r>
                      <m:r>
                        <a:rPr lang="cs-CZ" sz="2400" i="1">
                          <a:latin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𝑘𝑥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Kulová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vlna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 dirty="0">
                              <a:latin typeface="Cambria Math"/>
                            </a:rPr>
                            <m:t>𝑥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,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400" i="1" dirty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cs-CZ" sz="2400" i="1" dirty="0">
                              <a:latin typeface="Cambria Math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lang="cs-CZ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 dirty="0">
                              <a:latin typeface="Cambria Math"/>
                            </a:rPr>
                            <m:t>(</m:t>
                          </m:r>
                          <m:r>
                            <a:rPr lang="cs-CZ" sz="2400" i="1" dirty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 dirty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400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i="1" dirty="0">
                              <a:latin typeface="Cambria Math"/>
                              <a:ea typeface="Cambria Math"/>
                            </a:rPr>
                            <m:t>𝑘𝑟</m:t>
                          </m:r>
                          <m:r>
                            <a:rPr lang="cs-CZ" sz="2400" i="1" dirty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r … vzdálenost vlny od 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zdroje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rostoucím poloměrem kulové vlny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úměrně klesá výchylka vlny. Při dostatečně velkých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poloměrech přecházejí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kulové vlny ve vlny rovinné.</a:t>
                </a:r>
              </a:p>
              <a:p>
                <a:pPr marL="0" indent="0">
                  <a:buNone/>
                </a:pPr>
                <a:endParaRPr lang="cs-CZ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 b="-4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574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Řada zdrojů kmitajících ve fázi vytváří šířící se vlnu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Huygensův</a:t>
            </a:r>
            <a:r>
              <a:rPr lang="cs-CZ" sz="4000" dirty="0" smtClean="0"/>
              <a:t> princip</a:t>
            </a:r>
            <a:endParaRPr lang="cs-CZ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30767"/>
            <a:ext cx="7091808" cy="41945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8" name="TextovéPole 22"/>
          <p:cNvSpPr txBox="1"/>
          <p:nvPr/>
        </p:nvSpPr>
        <p:spPr>
          <a:xfrm>
            <a:off x="5700585" y="2463279"/>
            <a:ext cx="3191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/>
              <a:t>piezoelektrický element</a:t>
            </a:r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3347864" y="5984703"/>
            <a:ext cx="540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/>
              <a:t>p</a:t>
            </a:r>
            <a:r>
              <a:rPr lang="cs-CZ" dirty="0" smtClean="0"/>
              <a:t>ostupující </a:t>
            </a:r>
            <a:r>
              <a:rPr lang="cs-CZ" dirty="0" smtClean="0"/>
              <a:t>vlnoplocha – postupná aktivace elementů umožňuje směrování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254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Zákon odrazu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Úhel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odrazu vlnění se rovná úhlu dopadu. Odražený paprsek leží v rovině dopadu.</a:t>
                </a:r>
              </a:p>
              <a:p>
                <a:pPr>
                  <a:lnSpc>
                    <a:spcPct val="90000"/>
                  </a:lnSpc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81" y="3522315"/>
            <a:ext cx="64674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1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Zákon lomu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Poměr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sinu úhlu dopadu k sinu úhlu lomu je pro daná dvě prostředí stálá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veličina, která se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rovná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poměru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rychlostí vlnění v obou prostředí. Označuje se index lomu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Lomený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paprsek leží v rovině dopadu.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957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2267744" y="4721324"/>
                <a:ext cx="2155783" cy="768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721324"/>
                <a:ext cx="2155783" cy="76835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742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Co je vlnění?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196752"/>
            <a:ext cx="7010400" cy="4569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Kmitání částic prostředí, které se šíří prostorem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Kmitáním nedochází k přenosu hmoty, částice se pouze vychylují ze svých rovnovážných poloh a prostřednictvím vazeb předávají kmity dál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Vlna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přenáší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energii a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hybnost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někdy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informaci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Energie 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hybnost vlny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se šíří srážkami mezi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částicemi.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Samotné částice se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nepohybují.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justjoy.cz/sharedFiles/upload/343upload_0000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8" y="5425087"/>
            <a:ext cx="2204622" cy="1277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28192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smtClean="0"/>
              <a:t>www.justjoy.cz</a:t>
            </a:r>
            <a:endParaRPr lang="cs-CZ" sz="1000" dirty="0"/>
          </a:p>
        </p:txBody>
      </p:sp>
    </p:spTree>
    <p:extLst>
      <p:ext uri="{BB962C8B-B14F-4D97-AF65-F5344CB8AC3E}">
        <p14:creationId xmlns="" xmlns:p14="http://schemas.microsoft.com/office/powerpoint/2010/main" val="2324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Difrakce (ohyb)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Vlnění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se odchyluje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od původního směru a šíří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i za překážku.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Míru ohybu ovlivňuje vztah mezi rozměrem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překážky 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vlnovou délkou vlnění. Ohyb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je tím větší, čím větší je vlnová délka vlny.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24" y="3717032"/>
            <a:ext cx="2857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37" y="3682702"/>
            <a:ext cx="3976320" cy="298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14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i="1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i="1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i="1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𝑢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je rychlost šíření vlny (závisí pouze na parametrech prostředí, kterým se vlna šíří).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∆=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p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Laplaceův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operátor: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∆=</m:t>
                    </m:r>
                    <m:d>
                      <m:d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Gradient (operátor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Nabla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Odvození na cvičení</a:t>
                </a: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b="-3200"/>
                </a:stretch>
              </a:blipFill>
            </p:spPr>
            <p:txBody>
              <a:bodyPr/>
              <a:lstStyle/>
              <a:p>
                <a:r>
                  <a:rPr lang="cs-CZ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771800" y="61653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je např. výchylka nebo rychlost kmitajícího bodu, vždy funkce polohy a času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48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Vlnová rovnice pro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rovinnou vlnu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𝑢</m:t>
                          </m:r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𝑢</m:t>
                          </m:r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Řešením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rovnice: </a:t>
                </a:r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𝑐𝑡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+</m:t>
                      </m:r>
                      <m:r>
                        <a:rPr lang="cs-CZ" sz="24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r>
                            <a:rPr lang="cs-CZ" sz="2400" i="1">
                              <a:latin typeface="Cambria Math"/>
                            </a:rPr>
                            <m:t>𝑐𝑡</m:t>
                          </m:r>
                        </m:e>
                      </m:d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𝑐𝑡</m:t>
                                  </m:r>
                                </m:e>
                              </m:d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55577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rovinnou vlnu si vystačíme s jedinou prostorovou souřadnicí x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54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Vlnová rovnice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Vlnová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rovnice pro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kulovou vlnu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𝑢</m:t>
                          </m:r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Řešením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rovnice: </a:t>
                </a:r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𝑐𝑡</m:t>
                              </m:r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𝑐𝑡</m:t>
                              </m:r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𝑐𝑡</m:t>
                                  </m:r>
                                </m:e>
                              </m:d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555776" y="55172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 je odpovídající souřadnicí poloměr kulové vlny 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016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Zvukové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Zvukové vlny představují střídavé zhušťování a zřeďování částic látkového prostředí, které lze popsat např. časovou změnou tlaku (příp. hustoty, objemu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6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Zvukové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Píst (a) při pohybu vzhůru stlačuje vzduch (b) 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posouvá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jej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dopředu. Při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zpětném pohybu dolů zůstává na jeho místě zředění (c). Periodické opakování (d) vede ke vzniku postupující vlny zhuštění a zředění.</a:t>
            </a:r>
          </a:p>
          <a:p>
            <a:endParaRPr lang="cs-CZ" sz="2400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1920" y="1772816"/>
            <a:ext cx="3168352" cy="67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91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Zvukové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Tlak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obsahuje dvě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složky: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Atmosférický 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tlak (p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~10</a:t>
            </a:r>
            <a:r>
              <a:rPr lang="cs-CZ" sz="24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Pa): Je téměř nezávislý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 čase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Mění se s nadmořskou výškou nebo při změně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počasí.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Akustický 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tlak (p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~10</a:t>
            </a:r>
            <a:r>
              <a:rPr lang="cs-CZ" sz="24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-5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-10</a:t>
            </a:r>
            <a:r>
              <a:rPr lang="cs-CZ" sz="24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Pa): Představuje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časově proměnnou 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složku, která popisuje zvukové vlny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cs-CZ" sz="24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771800" y="4648126"/>
            <a:ext cx="4964828" cy="1445170"/>
            <a:chOff x="434764" y="3711862"/>
            <a:chExt cx="4964828" cy="1445170"/>
          </a:xfrm>
        </p:grpSpPr>
        <p:sp>
          <p:nvSpPr>
            <p:cNvPr id="5" name="Volný tvar 4"/>
            <p:cNvSpPr/>
            <p:nvPr/>
          </p:nvSpPr>
          <p:spPr>
            <a:xfrm>
              <a:off x="899592" y="3999618"/>
              <a:ext cx="4457700" cy="792292"/>
            </a:xfrm>
            <a:custGeom>
              <a:avLst/>
              <a:gdLst>
                <a:gd name="connsiteX0" fmla="*/ 0 w 4457700"/>
                <a:gd name="connsiteY0" fmla="*/ 585082 h 792292"/>
                <a:gd name="connsiteX1" fmla="*/ 139700 w 4457700"/>
                <a:gd name="connsiteY1" fmla="*/ 216782 h 792292"/>
                <a:gd name="connsiteX2" fmla="*/ 317500 w 4457700"/>
                <a:gd name="connsiteY2" fmla="*/ 762882 h 792292"/>
                <a:gd name="connsiteX3" fmla="*/ 419100 w 4457700"/>
                <a:gd name="connsiteY3" fmla="*/ 38982 h 792292"/>
                <a:gd name="connsiteX4" fmla="*/ 533400 w 4457700"/>
                <a:gd name="connsiteY4" fmla="*/ 521582 h 792292"/>
                <a:gd name="connsiteX5" fmla="*/ 723900 w 4457700"/>
                <a:gd name="connsiteY5" fmla="*/ 204082 h 792292"/>
                <a:gd name="connsiteX6" fmla="*/ 889000 w 4457700"/>
                <a:gd name="connsiteY6" fmla="*/ 775582 h 792292"/>
                <a:gd name="connsiteX7" fmla="*/ 1016000 w 4457700"/>
                <a:gd name="connsiteY7" fmla="*/ 191382 h 792292"/>
                <a:gd name="connsiteX8" fmla="*/ 1206500 w 4457700"/>
                <a:gd name="connsiteY8" fmla="*/ 483482 h 792292"/>
                <a:gd name="connsiteX9" fmla="*/ 1346200 w 4457700"/>
                <a:gd name="connsiteY9" fmla="*/ 788282 h 792292"/>
                <a:gd name="connsiteX10" fmla="*/ 1485900 w 4457700"/>
                <a:gd name="connsiteY10" fmla="*/ 254882 h 792292"/>
                <a:gd name="connsiteX11" fmla="*/ 1562100 w 4457700"/>
                <a:gd name="connsiteY11" fmla="*/ 432682 h 792292"/>
                <a:gd name="connsiteX12" fmla="*/ 1663700 w 4457700"/>
                <a:gd name="connsiteY12" fmla="*/ 699382 h 792292"/>
                <a:gd name="connsiteX13" fmla="*/ 1714500 w 4457700"/>
                <a:gd name="connsiteY13" fmla="*/ 89782 h 792292"/>
                <a:gd name="connsiteX14" fmla="*/ 1905000 w 4457700"/>
                <a:gd name="connsiteY14" fmla="*/ 394582 h 792292"/>
                <a:gd name="connsiteX15" fmla="*/ 2070100 w 4457700"/>
                <a:gd name="connsiteY15" fmla="*/ 140582 h 792292"/>
                <a:gd name="connsiteX16" fmla="*/ 2171700 w 4457700"/>
                <a:gd name="connsiteY16" fmla="*/ 635882 h 792292"/>
                <a:gd name="connsiteX17" fmla="*/ 2336800 w 4457700"/>
                <a:gd name="connsiteY17" fmla="*/ 267582 h 792292"/>
                <a:gd name="connsiteX18" fmla="*/ 2476500 w 4457700"/>
                <a:gd name="connsiteY18" fmla="*/ 724782 h 792292"/>
                <a:gd name="connsiteX19" fmla="*/ 2667000 w 4457700"/>
                <a:gd name="connsiteY19" fmla="*/ 127882 h 792292"/>
                <a:gd name="connsiteX20" fmla="*/ 2794000 w 4457700"/>
                <a:gd name="connsiteY20" fmla="*/ 508882 h 792292"/>
                <a:gd name="connsiteX21" fmla="*/ 3009900 w 4457700"/>
                <a:gd name="connsiteY21" fmla="*/ 882 h 792292"/>
                <a:gd name="connsiteX22" fmla="*/ 3073400 w 4457700"/>
                <a:gd name="connsiteY22" fmla="*/ 381882 h 792292"/>
                <a:gd name="connsiteX23" fmla="*/ 3238500 w 4457700"/>
                <a:gd name="connsiteY23" fmla="*/ 216782 h 792292"/>
                <a:gd name="connsiteX24" fmla="*/ 3365500 w 4457700"/>
                <a:gd name="connsiteY24" fmla="*/ 686682 h 792292"/>
                <a:gd name="connsiteX25" fmla="*/ 3505200 w 4457700"/>
                <a:gd name="connsiteY25" fmla="*/ 445382 h 792292"/>
                <a:gd name="connsiteX26" fmla="*/ 3657600 w 4457700"/>
                <a:gd name="connsiteY26" fmla="*/ 559682 h 792292"/>
                <a:gd name="connsiteX27" fmla="*/ 3721100 w 4457700"/>
                <a:gd name="connsiteY27" fmla="*/ 127882 h 792292"/>
                <a:gd name="connsiteX28" fmla="*/ 3848100 w 4457700"/>
                <a:gd name="connsiteY28" fmla="*/ 661282 h 792292"/>
                <a:gd name="connsiteX29" fmla="*/ 3975100 w 4457700"/>
                <a:gd name="connsiteY29" fmla="*/ 356482 h 792292"/>
                <a:gd name="connsiteX30" fmla="*/ 4127500 w 4457700"/>
                <a:gd name="connsiteY30" fmla="*/ 521582 h 792292"/>
                <a:gd name="connsiteX31" fmla="*/ 4279900 w 4457700"/>
                <a:gd name="connsiteY31" fmla="*/ 153282 h 792292"/>
                <a:gd name="connsiteX32" fmla="*/ 4457700 w 4457700"/>
                <a:gd name="connsiteY32" fmla="*/ 483482 h 7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57700" h="792292">
                  <a:moveTo>
                    <a:pt x="0" y="585082"/>
                  </a:moveTo>
                  <a:cubicBezTo>
                    <a:pt x="43391" y="386115"/>
                    <a:pt x="86783" y="187149"/>
                    <a:pt x="139700" y="216782"/>
                  </a:cubicBezTo>
                  <a:cubicBezTo>
                    <a:pt x="192617" y="246415"/>
                    <a:pt x="270933" y="792515"/>
                    <a:pt x="317500" y="762882"/>
                  </a:cubicBezTo>
                  <a:cubicBezTo>
                    <a:pt x="364067" y="733249"/>
                    <a:pt x="383117" y="79199"/>
                    <a:pt x="419100" y="38982"/>
                  </a:cubicBezTo>
                  <a:cubicBezTo>
                    <a:pt x="455083" y="-1235"/>
                    <a:pt x="482600" y="494065"/>
                    <a:pt x="533400" y="521582"/>
                  </a:cubicBezTo>
                  <a:cubicBezTo>
                    <a:pt x="584200" y="549099"/>
                    <a:pt x="664633" y="161749"/>
                    <a:pt x="723900" y="204082"/>
                  </a:cubicBezTo>
                  <a:cubicBezTo>
                    <a:pt x="783167" y="246415"/>
                    <a:pt x="840317" y="777699"/>
                    <a:pt x="889000" y="775582"/>
                  </a:cubicBezTo>
                  <a:cubicBezTo>
                    <a:pt x="937683" y="773465"/>
                    <a:pt x="963083" y="240065"/>
                    <a:pt x="1016000" y="191382"/>
                  </a:cubicBezTo>
                  <a:cubicBezTo>
                    <a:pt x="1068917" y="142699"/>
                    <a:pt x="1151467" y="383999"/>
                    <a:pt x="1206500" y="483482"/>
                  </a:cubicBezTo>
                  <a:cubicBezTo>
                    <a:pt x="1261533" y="582965"/>
                    <a:pt x="1299633" y="826382"/>
                    <a:pt x="1346200" y="788282"/>
                  </a:cubicBezTo>
                  <a:cubicBezTo>
                    <a:pt x="1392767" y="750182"/>
                    <a:pt x="1449917" y="314149"/>
                    <a:pt x="1485900" y="254882"/>
                  </a:cubicBezTo>
                  <a:cubicBezTo>
                    <a:pt x="1521883" y="195615"/>
                    <a:pt x="1532467" y="358599"/>
                    <a:pt x="1562100" y="432682"/>
                  </a:cubicBezTo>
                  <a:cubicBezTo>
                    <a:pt x="1591733" y="506765"/>
                    <a:pt x="1638300" y="756532"/>
                    <a:pt x="1663700" y="699382"/>
                  </a:cubicBezTo>
                  <a:cubicBezTo>
                    <a:pt x="1689100" y="642232"/>
                    <a:pt x="1674283" y="140582"/>
                    <a:pt x="1714500" y="89782"/>
                  </a:cubicBezTo>
                  <a:cubicBezTo>
                    <a:pt x="1754717" y="38982"/>
                    <a:pt x="1845733" y="386115"/>
                    <a:pt x="1905000" y="394582"/>
                  </a:cubicBezTo>
                  <a:cubicBezTo>
                    <a:pt x="1964267" y="403049"/>
                    <a:pt x="2025650" y="100365"/>
                    <a:pt x="2070100" y="140582"/>
                  </a:cubicBezTo>
                  <a:cubicBezTo>
                    <a:pt x="2114550" y="180799"/>
                    <a:pt x="2127250" y="614715"/>
                    <a:pt x="2171700" y="635882"/>
                  </a:cubicBezTo>
                  <a:cubicBezTo>
                    <a:pt x="2216150" y="657049"/>
                    <a:pt x="2286000" y="252765"/>
                    <a:pt x="2336800" y="267582"/>
                  </a:cubicBezTo>
                  <a:cubicBezTo>
                    <a:pt x="2387600" y="282399"/>
                    <a:pt x="2421467" y="748065"/>
                    <a:pt x="2476500" y="724782"/>
                  </a:cubicBezTo>
                  <a:cubicBezTo>
                    <a:pt x="2531533" y="701499"/>
                    <a:pt x="2614083" y="163865"/>
                    <a:pt x="2667000" y="127882"/>
                  </a:cubicBezTo>
                  <a:cubicBezTo>
                    <a:pt x="2719917" y="91899"/>
                    <a:pt x="2736850" y="530049"/>
                    <a:pt x="2794000" y="508882"/>
                  </a:cubicBezTo>
                  <a:cubicBezTo>
                    <a:pt x="2851150" y="487715"/>
                    <a:pt x="2963333" y="22049"/>
                    <a:pt x="3009900" y="882"/>
                  </a:cubicBezTo>
                  <a:cubicBezTo>
                    <a:pt x="3056467" y="-20285"/>
                    <a:pt x="3035300" y="345899"/>
                    <a:pt x="3073400" y="381882"/>
                  </a:cubicBezTo>
                  <a:cubicBezTo>
                    <a:pt x="3111500" y="417865"/>
                    <a:pt x="3189817" y="165982"/>
                    <a:pt x="3238500" y="216782"/>
                  </a:cubicBezTo>
                  <a:cubicBezTo>
                    <a:pt x="3287183" y="267582"/>
                    <a:pt x="3321050" y="648582"/>
                    <a:pt x="3365500" y="686682"/>
                  </a:cubicBezTo>
                  <a:cubicBezTo>
                    <a:pt x="3409950" y="724782"/>
                    <a:pt x="3456517" y="466549"/>
                    <a:pt x="3505200" y="445382"/>
                  </a:cubicBezTo>
                  <a:cubicBezTo>
                    <a:pt x="3553883" y="424215"/>
                    <a:pt x="3621617" y="612599"/>
                    <a:pt x="3657600" y="559682"/>
                  </a:cubicBezTo>
                  <a:cubicBezTo>
                    <a:pt x="3693583" y="506765"/>
                    <a:pt x="3689350" y="110949"/>
                    <a:pt x="3721100" y="127882"/>
                  </a:cubicBezTo>
                  <a:cubicBezTo>
                    <a:pt x="3752850" y="144815"/>
                    <a:pt x="3805767" y="623182"/>
                    <a:pt x="3848100" y="661282"/>
                  </a:cubicBezTo>
                  <a:cubicBezTo>
                    <a:pt x="3890433" y="699382"/>
                    <a:pt x="3928533" y="379765"/>
                    <a:pt x="3975100" y="356482"/>
                  </a:cubicBezTo>
                  <a:cubicBezTo>
                    <a:pt x="4021667" y="333199"/>
                    <a:pt x="4076700" y="555449"/>
                    <a:pt x="4127500" y="521582"/>
                  </a:cubicBezTo>
                  <a:cubicBezTo>
                    <a:pt x="4178300" y="487715"/>
                    <a:pt x="4224867" y="159632"/>
                    <a:pt x="4279900" y="153282"/>
                  </a:cubicBezTo>
                  <a:cubicBezTo>
                    <a:pt x="4334933" y="146932"/>
                    <a:pt x="4396316" y="315207"/>
                    <a:pt x="4457700" y="483482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V="1">
              <a:off x="899592" y="3717032"/>
              <a:ext cx="0" cy="144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899592" y="5157032"/>
              <a:ext cx="45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>
              <a:endCxn id="5" idx="32"/>
            </p:cNvCxnSpPr>
            <p:nvPr/>
          </p:nvCxnSpPr>
          <p:spPr>
            <a:xfrm>
              <a:off x="899592" y="4437032"/>
              <a:ext cx="450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434764" y="4252366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cs-CZ" baseline="-25000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  <a:endParaRPr lang="cs-CZ" baseline="-25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691680" y="371186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cs-CZ" baseline="-25000" dirty="0" err="1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cs-CZ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cs-CZ" dirty="0" err="1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x,t</a:t>
              </a:r>
              <a:r>
                <a:rPr lang="cs-CZ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cs-CZ" baseline="-25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943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l="-1565" t="-2267" r="-2087"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zvuku</a:t>
            </a:r>
            <a:endParaRPr lang="cs-CZ" sz="4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95736" y="621166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Dále bude objasněno, co se tímto „vzorcem“ myslí – je to různé pro různé fáze látek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528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zvuku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Setrvačnost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prostředí je spjata s hmotností, tj. s délkovou (dráty, struny), plošnou (membrány, desky) nebo objemovou hustotou prostředí. Pružnost prostředí souvisí  s možností vytvořit v něm působením nějaké síly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napětí.</a:t>
            </a:r>
          </a:p>
          <a:p>
            <a:pPr>
              <a:lnSpc>
                <a:spcPct val="90000"/>
              </a:lnSpc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Obecně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platí, že čím silnější jsou vzájemné vazby mezi částicemi prostředí (tj. čím je prostředí pevnější a hustější), tím vyšší je v něm rychlost šíření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(ultra)zvuku.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8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Rychlost šíření zvuku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Hustota vody je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až 1000x větší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než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vzduchu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. Kdyby o rychlosti zvuku rozhodovala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jen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hustota,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šířil by se zvuk ve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vodě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asi 30x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pomaleji než ve vzduchu.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Ve skutečnosti je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ve vodě zvuk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4x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rychlejší než ve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vzduchu,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roto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by měl být modul pružnosti vody více než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10000x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větší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než vzduchu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. Tak tomu skutečně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je – voda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mnohem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hůř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stlačitelná než vzduch.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8"/>
          <a:stretch>
            <a:fillRect/>
          </a:stretch>
        </p:blipFill>
        <p:spPr bwMode="auto">
          <a:xfrm>
            <a:off x="1979712" y="4582292"/>
            <a:ext cx="7056784" cy="21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2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Druhy vln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Mechanické vlny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: Vznikají a šíří se pouze v hmotném prostředí.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Jejich popis vychází z Newtonových zákonů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mechaniky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Elektromagnetické vlny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: Nejsou vázány pouze na hmotné prostředí. Mohou se šířit i ve vakuu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Broglieho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vlny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: Částice hmoty se chovají jako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vlny. K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pochopení je nutná znalost kvantové fyziky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8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Šíření zvuku v plynech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Při rychlém zhušťování a zřeďování vzduchu nedochází k výměně tepelné energie s okolními vrstvami vzduchu. Akustické stlačování vzduchu je tedy adiabatický děj popsaný stavovou rovnicí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cs-CZ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𝜅</m:t>
                          </m:r>
                        </m:sup>
                      </m:sSup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i="1">
                          <a:latin typeface="Cambria Math"/>
                        </a:rPr>
                        <m:t>𝑘𝑜𝑛𝑠𝑡</m:t>
                      </m:r>
                      <m:r>
                        <a:rPr lang="cs-CZ" sz="2000" i="1">
                          <a:latin typeface="Cambria Math"/>
                        </a:rPr>
                        <m:t>.  → 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𝑝</m:t>
                      </m:r>
                      <m:sSup>
                        <m:sSup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𝜅</m:t>
                          </m:r>
                        </m:sup>
                      </m:sSup>
                      <m:r>
                        <a:rPr lang="cs-CZ" sz="20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cs-CZ" sz="20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𝜅</m:t>
                          </m:r>
                        </m:sup>
                      </m:sSup>
                      <m:r>
                        <a:rPr lang="cs-CZ" sz="2000" i="1">
                          <a:latin typeface="Cambria Math"/>
                          <a:ea typeface="Cambria Math"/>
                        </a:rPr>
                        <m:t> → 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cs-CZ" sz="20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cs-CZ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l-GR" sz="2800" dirty="0" smtClean="0">
                    <a:latin typeface="Times New Roman" pitchFamily="18" charset="0"/>
                    <a:cs typeface="Times New Roman" pitchFamily="18" charset="0"/>
                  </a:rPr>
                  <a:t>κ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Poissonova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konstanta, která má pro běžné plyny hodnotu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≈7/5≈1,4</m:t>
                    </m:r>
                  </m:oMath>
                </a14:m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 r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909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Šíření zvuku v plynech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Pro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rychlost zvuku v plynech potom platí: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𝑐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𝜅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Protože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platí také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𝑝𝑉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𝑛𝑅𝑇</m:t>
                    </m:r>
                    <m:r>
                      <a:rPr lang="cs-CZ" sz="2400" i="1">
                        <a:latin typeface="Cambria Math"/>
                      </a:rPr>
                      <m:t>   →   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𝑅𝑇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𝑀</m:t>
                        </m:r>
                      </m:den>
                    </m:f>
                    <m:r>
                      <a:rPr lang="cs-CZ" sz="240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dostáváme pro rychlost zvuku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𝑐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𝜅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60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Šíření zvuku v plynech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Rychlost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zvuku v plynech je závislá hlavně na molární hmotnosti plynu a termodynamické teplotě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Při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teplotě 0 °C je rychlost zvuku ve vzduchu asi 330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m/s; při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teplotě 30 °C asi 350 m/s.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lehkých plynech je pak rychlost zvuku vyšší než ve vzduchu (např.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1300 m/s,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1000 m/s). Protože je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𝑓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r>
                      <a:rPr lang="cs-CZ" sz="2800" i="1">
                        <a:latin typeface="Cambria Math"/>
                      </a:rPr>
                      <m:t>𝑐</m:t>
                    </m:r>
                    <m:r>
                      <a:rPr lang="cs-CZ" sz="2800" i="1">
                        <a:latin typeface="Cambria Math"/>
                      </a:rPr>
                      <m:t>/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má každý tón v héliu skoro 3x vyšší frekvenci než ve vzduchu.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195736" y="62373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rozumět správně poslední větě?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918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Šíření zvuku v kapalinách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Parametr, který popisuje pružnost kapalin je objemový modul pružnosti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𝐾</m:t>
                      </m:r>
                      <m:r>
                        <a:rPr lang="cs-CZ" sz="2400" i="1">
                          <a:latin typeface="Cambria Math"/>
                        </a:rPr>
                        <m:t>=−</m:t>
                      </m:r>
                      <m:r>
                        <a:rPr lang="cs-CZ" sz="2400" i="1">
                          <a:latin typeface="Cambria Math"/>
                        </a:rPr>
                        <m:t>𝑉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Vzhledem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k malé stlačitelnosti kapalin platí: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𝑉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Cambria Math"/>
                      </a:rPr>
                      <m:t>(1−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 Pro hustotu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platí podobně: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Cambria Math"/>
                      </a:rPr>
                      <m:t>(1−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 r="-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238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Šíření zvuku v kapalinách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Potom: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𝑑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𝑑𝑝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Nakonec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vychází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𝑐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Pro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vodu je K~2x10</a:t>
                </a:r>
                <a:r>
                  <a:rPr lang="cs-CZ" sz="2800" baseline="3000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Pa, a proto c~1500 m/s.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13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594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Šíření zvuku v pevných látkách</a:t>
            </a:r>
            <a:endParaRPr lang="cs-CZ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Parametr, který popisuje délkovou deformaci pevné látky je podle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Hookeova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zákona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Youngův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modul pružnosti: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𝐹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𝐸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𝐸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Dosazením za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v pohybové rovnici a po srovnání s vlnovou rovnicí dostáváme: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𝑐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 r="-1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930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Šíření zvuku v pevných látkách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 pevných látkách se mohou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šířit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podélné i příčné vlny.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Jejich rychlosti jsou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odlišné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cs-CZ" sz="2400" i="1">
                          <a:latin typeface="Cambria Math"/>
                        </a:rPr>
                        <m:t>          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modul pružnosti ve smyku a E* je modul pružnosti v tahu bez příčného zkrácení materiálu.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Rychlost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podélných vln je vždy větší než příčných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vln. Pro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obvyklé materiály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platí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≈2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 b="-5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236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3514402"/>
          </a:xfrm>
        </p:spPr>
        <p:txBody>
          <a:bodyPr/>
          <a:lstStyle/>
          <a:p>
            <a:r>
              <a:rPr lang="cs-CZ" dirty="0" smtClean="0"/>
              <a:t>Konec 1. přednášky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008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Příčné a podélné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Příčné vlny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: částice kmitají kolmo na směr šíření vlnění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Podélné vlny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: částice kmitají ve směru šíření vlnění. Dochází ke střídavému zhušťování a zřeďování částic prostředí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4077072"/>
            <a:ext cx="4038600" cy="2405062"/>
          </a:xfrm>
          <a:prstGeom prst="rect">
            <a:avLst/>
          </a:prstGeom>
          <a:noFill/>
          <a:ln/>
        </p:spPr>
      </p:pic>
      <p:sp>
        <p:nvSpPr>
          <p:cNvPr id="5" name="Obdélník 4"/>
          <p:cNvSpPr/>
          <p:nvPr/>
        </p:nvSpPr>
        <p:spPr>
          <a:xfrm>
            <a:off x="1728192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https://jmag0904.files.wordpress.com/2013/05/longvstransvwave.gif</a:t>
            </a:r>
          </a:p>
        </p:txBody>
      </p:sp>
    </p:spTree>
    <p:extLst>
      <p:ext uri="{BB962C8B-B14F-4D97-AF65-F5344CB8AC3E}">
        <p14:creationId xmlns="" xmlns:p14="http://schemas.microsoft.com/office/powerpoint/2010/main" val="5347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Příčné a podélné vlny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Příčné vlny se mohou šířit pouze prostředím, které odolává namáhání ve smyku, tj. v prostředí tuhém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plynném a kapalném prostředí se může zvuk šířit pouze podélnými kmity, v pevných látkách se může šířit jak podélně tak příčně. </a:t>
            </a:r>
          </a:p>
          <a:p>
            <a:pPr>
              <a:lnSpc>
                <a:spcPct val="90000"/>
              </a:lnSpc>
            </a:pP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Jedinou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podmínkou pro šíření všech typů vln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je,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že prostředí musí mít dostatečně velké rozměry vzhledem k vlnové délce vlnění. </a:t>
            </a:r>
          </a:p>
        </p:txBody>
      </p:sp>
    </p:spTree>
    <p:extLst>
      <p:ext uri="{BB962C8B-B14F-4D97-AF65-F5344CB8AC3E}">
        <p14:creationId xmlns="" xmlns:p14="http://schemas.microsoft.com/office/powerpoint/2010/main" val="4428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922114"/>
          </a:xfrm>
        </p:spPr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Okamžitá příčná výchylka libovolné částice závisí nejen na čase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ale také na vzdálenosti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částice od zdroje vlnění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Rovnice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postupné vlny: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r>
                        <a:rPr lang="cs-CZ" sz="2400" i="1">
                          <a:latin typeface="Cambria Math"/>
                        </a:rPr>
                        <m:t>(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</a:rPr>
                        <m:t>,</m:t>
                      </m:r>
                      <m:r>
                        <a:rPr lang="cs-CZ" sz="2400" i="1">
                          <a:latin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𝑘𝑥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𝑘</m:t>
                    </m:r>
                    <m:r>
                      <a:rPr lang="cs-CZ" sz="2400" i="1">
                        <a:latin typeface="Cambria Math"/>
                      </a:rPr>
                      <m:t>=2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… úhlový vlnočet (vlnové číslo)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(</m:t>
                    </m:r>
                    <m:r>
                      <a:rPr lang="cs-CZ" sz="2400" i="1">
                        <a:latin typeface="Cambria Math"/>
                      </a:rPr>
                      <m:t>𝑘𝑥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fáze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Odvození na cvičení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1652"/>
                </a:stretch>
              </a:blipFill>
            </p:spPr>
            <p:txBody>
              <a:bodyPr/>
              <a:lstStyle/>
              <a:p>
                <a:r>
                  <a:rPr lang="cs-CZ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691680" y="5733256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Vlnové číslo</a:t>
            </a:r>
            <a:r>
              <a:rPr lang="cs-CZ" dirty="0" smtClean="0"/>
              <a:t> nebo také vlnočet je </a:t>
            </a:r>
            <a:r>
              <a:rPr lang="cs-CZ" dirty="0" smtClean="0"/>
              <a:t>vlastnost </a:t>
            </a:r>
            <a:r>
              <a:rPr lang="cs-CZ" dirty="0" smtClean="0"/>
              <a:t>vlny definovaná buď </a:t>
            </a:r>
            <a:r>
              <a:rPr lang="cs-CZ" dirty="0" smtClean="0"/>
              <a:t>jako počet</a:t>
            </a:r>
            <a:r>
              <a:rPr lang="cs-CZ" dirty="0" smtClean="0"/>
              <a:t> </a:t>
            </a:r>
            <a:r>
              <a:rPr lang="cs-CZ" dirty="0" smtClean="0"/>
              <a:t> </a:t>
            </a:r>
            <a:r>
              <a:rPr lang="cs-CZ" b="1" dirty="0" smtClean="0"/>
              <a:t>vlnových</a:t>
            </a:r>
            <a:r>
              <a:rPr lang="cs-CZ" dirty="0" smtClean="0"/>
              <a:t> délek připadajících na jednotku délky (tedy 1/</a:t>
            </a:r>
            <a:r>
              <a:rPr lang="el-GR" dirty="0" smtClean="0"/>
              <a:t>λ, </a:t>
            </a:r>
            <a:r>
              <a:rPr lang="cs-CZ" dirty="0" smtClean="0"/>
              <a:t>kde </a:t>
            </a:r>
            <a:r>
              <a:rPr lang="el-GR" dirty="0" smtClean="0"/>
              <a:t>λ</a:t>
            </a:r>
            <a:r>
              <a:rPr lang="cs-CZ" dirty="0" smtClean="0"/>
              <a:t> je</a:t>
            </a:r>
            <a:r>
              <a:rPr lang="cs-CZ" dirty="0" smtClean="0"/>
              <a:t> </a:t>
            </a:r>
            <a:r>
              <a:rPr lang="cs-CZ" b="1" dirty="0" smtClean="0"/>
              <a:t>vlnová </a:t>
            </a:r>
            <a:r>
              <a:rPr lang="cs-CZ" dirty="0" smtClean="0"/>
              <a:t>délka</a:t>
            </a:r>
            <a:r>
              <a:rPr lang="cs-CZ" dirty="0" smtClean="0"/>
              <a:t>), nebo </a:t>
            </a:r>
            <a:r>
              <a:rPr lang="cs-CZ" dirty="0" smtClean="0"/>
              <a:t>jako </a:t>
            </a:r>
            <a:r>
              <a:rPr lang="cs-CZ" dirty="0" smtClean="0"/>
              <a:t>2</a:t>
            </a:r>
            <a:r>
              <a:rPr lang="el-GR" dirty="0" smtClean="0"/>
              <a:t>π/λ (</a:t>
            </a:r>
            <a:r>
              <a:rPr lang="cs-CZ" dirty="0" smtClean="0"/>
              <a:t>známé též jako úhlové </a:t>
            </a:r>
            <a:r>
              <a:rPr lang="cs-CZ" b="1" dirty="0" smtClean="0"/>
              <a:t>vlnové číslo</a:t>
            </a:r>
            <a:r>
              <a:rPr lang="cs-CZ" dirty="0" smtClean="0"/>
              <a:t>, úhlový vlnočet).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220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Vlnová délka </a:t>
                </a:r>
                <a:r>
                  <a:rPr lang="el-GR" sz="2800" b="1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 Je nejmenší vzdálenost dvou bodů, které kmitají se stejnou fází.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Perioda vlny </a:t>
                </a:r>
                <a:r>
                  <a:rPr lang="cs-CZ" sz="28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 Je nejkratší doba, po které se výchylka částice opakuje: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/2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Frekvence </a:t>
                </a:r>
                <a:r>
                  <a:rPr lang="cs-CZ" sz="28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 Je definována jako převrácená hodnota periody a vyjadřuje počet kmitů za jednotku času: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𝑓</m:t>
                    </m:r>
                    <m:r>
                      <a:rPr lang="cs-CZ" sz="2400" i="1">
                        <a:latin typeface="Cambria Math"/>
                      </a:rPr>
                      <m:t>=1/</m:t>
                    </m:r>
                    <m:r>
                      <a:rPr lang="cs-CZ" sz="2400" i="1">
                        <a:latin typeface="Cambria Math"/>
                      </a:rPr>
                      <m:t>𝑇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Rychlost šíření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 vlny prostorem:</a:t>
                </a:r>
              </a:p>
              <a:p>
                <a:endParaRPr lang="cs-CZ" sz="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𝑐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>
                  <a:lnSpc>
                    <a:spcPct val="90000"/>
                  </a:lnSpc>
                </a:pP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565" t="-2267" b="-2000"/>
                </a:stretch>
              </a:blipFill>
            </p:spPr>
            <p:txBody>
              <a:bodyPr/>
              <a:lstStyle/>
              <a:p>
                <a:r>
                  <a:rPr lang="cs-CZ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3887968" y="5733256"/>
            <a:ext cx="360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868192" y="5733256"/>
            <a:ext cx="432000" cy="43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25785" y="6309320"/>
            <a:ext cx="173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Vlastnosti zdroje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95491" y="630932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Vlastnost prostředí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602128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k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13753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Postupná vlna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Zápis pomocí komplexních čísel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přináší velké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zjednodušení. Platí totiž:</a:t>
            </a:r>
          </a:p>
          <a:p>
            <a:pPr>
              <a:lnSpc>
                <a:spcPct val="90000"/>
              </a:lnSpc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cs-CZ" alt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Pro zjednodušení zápisu vln je důležité, že nedochází při derivování (a integrování) k „přecházení“ od sinu ke kosinu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endParaRPr lang="cs-CZ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4660184"/>
              </p:ext>
            </p:extLst>
          </p:nvPr>
        </p:nvGraphicFramePr>
        <p:xfrm>
          <a:off x="2915816" y="2492896"/>
          <a:ext cx="4987925" cy="482600"/>
        </p:xfrm>
        <a:graphic>
          <a:graphicData uri="http://schemas.openxmlformats.org/presentationml/2006/ole">
            <p:oleObj spid="_x0000_s1085" name="Equation" r:id="rId4" imgW="5486400" imgH="533400" progId="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4767518"/>
              </p:ext>
            </p:extLst>
          </p:nvPr>
        </p:nvGraphicFramePr>
        <p:xfrm>
          <a:off x="2555776" y="4365104"/>
          <a:ext cx="5851525" cy="877887"/>
        </p:xfrm>
        <a:graphic>
          <a:graphicData uri="http://schemas.openxmlformats.org/presentationml/2006/ole">
            <p:oleObj spid="_x0000_s1086" name="Equation" r:id="rId5" imgW="6438900" imgH="965200" progId="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2123728" y="5487615"/>
                <a:ext cx="65527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𝑦</m:t>
                      </m:r>
                      <m:r>
                        <a:rPr lang="cs-CZ" sz="2400" i="1" smtClean="0">
                          <a:latin typeface="Cambria Math"/>
                        </a:rPr>
                        <m:t>(</m:t>
                      </m:r>
                      <m:r>
                        <a:rPr lang="cs-CZ" sz="2400" i="1" smtClean="0">
                          <a:latin typeface="Cambria Math"/>
                        </a:rPr>
                        <m:t>𝑥</m:t>
                      </m:r>
                      <m:r>
                        <a:rPr lang="cs-CZ" sz="2400" i="1" smtClean="0">
                          <a:latin typeface="Cambria Math"/>
                        </a:rPr>
                        <m:t>,</m:t>
                      </m:r>
                      <m:r>
                        <a:rPr lang="cs-CZ" sz="2400" i="1" smtClean="0">
                          <a:latin typeface="Cambria Math"/>
                        </a:rPr>
                        <m:t>𝑡</m:t>
                      </m:r>
                      <m:r>
                        <a:rPr lang="cs-CZ" sz="240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𝑘𝑥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𝑖𝑘𝑥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487615"/>
                <a:ext cx="655272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270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Skládání vln</a:t>
            </a:r>
            <a:endParaRPr lang="cs-CZ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Šíří-li se prostorem více vln, dochází k jejich skládání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Platí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princip </a:t>
                </a: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superpozice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: U překrývajících se vln se výchylky algebraicky sčítají a vytvářejí jednu výslednou vlnu.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𝑘𝑥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)+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𝑘𝑥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altLang="cs-CZ" sz="2800" dirty="0"/>
              </a:p>
              <a:p>
                <a:pPr marL="0" indent="0">
                  <a:buNone/>
                </a:pPr>
                <a:endParaRPr lang="cs-CZ" altLang="cs-CZ" sz="2800" dirty="0"/>
              </a:p>
              <a:p>
                <a:endParaRPr lang="cs-CZ" sz="2800" dirty="0"/>
              </a:p>
              <a:p>
                <a:endParaRPr lang="cs-CZ" sz="27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r="-16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702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5562</TotalTime>
  <Words>1071</Words>
  <Application>Microsoft Office PowerPoint</Application>
  <PresentationFormat>Předvádění na obrazovce (4:3)</PresentationFormat>
  <Paragraphs>150</Paragraphs>
  <Slides>37</Slides>
  <Notes>17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Physics-PowerPoint-Template</vt:lpstr>
      <vt:lpstr>Equation</vt:lpstr>
      <vt:lpstr>Microsoft Equation 3.0</vt:lpstr>
      <vt:lpstr>Radiologická fyzika I.  Zvuk a ultrazvuk</vt:lpstr>
      <vt:lpstr>Co je vlnění?</vt:lpstr>
      <vt:lpstr>Druhy vln</vt:lpstr>
      <vt:lpstr>Příčné a podélné vlny</vt:lpstr>
      <vt:lpstr>Příčné a podélné vlny</vt:lpstr>
      <vt:lpstr>Postupná vlna</vt:lpstr>
      <vt:lpstr>Postupná vlna</vt:lpstr>
      <vt:lpstr>Postupná vlna</vt:lpstr>
      <vt:lpstr>Skládání vln</vt:lpstr>
      <vt:lpstr>Interference vln</vt:lpstr>
      <vt:lpstr>Interference vln</vt:lpstr>
      <vt:lpstr>Interference vln</vt:lpstr>
      <vt:lpstr>Odraz vln</vt:lpstr>
      <vt:lpstr>Huygensův princip</vt:lpstr>
      <vt:lpstr>Huygensův princip</vt:lpstr>
      <vt:lpstr>Huygensův princip</vt:lpstr>
      <vt:lpstr>Huygensův princip</vt:lpstr>
      <vt:lpstr>Zákon odrazu</vt:lpstr>
      <vt:lpstr>Zákon lomu</vt:lpstr>
      <vt:lpstr>Difrakce (ohyb)</vt:lpstr>
      <vt:lpstr>Vlnová rovnice</vt:lpstr>
      <vt:lpstr>Vlnová rovnice</vt:lpstr>
      <vt:lpstr>Vlnová rovnice</vt:lpstr>
      <vt:lpstr>Zvukové vlny</vt:lpstr>
      <vt:lpstr>Zvukové vlny</vt:lpstr>
      <vt:lpstr>Zvukové vlny</vt:lpstr>
      <vt:lpstr>Rychlost šíření zvuku</vt:lpstr>
      <vt:lpstr>Rychlost šíření zvuku</vt:lpstr>
      <vt:lpstr>Rychlost šíření zvuku</vt:lpstr>
      <vt:lpstr>Šíření zvuku v plynech</vt:lpstr>
      <vt:lpstr>Šíření zvuku v plynech</vt:lpstr>
      <vt:lpstr>Šíření zvuku v plynech</vt:lpstr>
      <vt:lpstr>Šíření zvuku v kapalinách</vt:lpstr>
      <vt:lpstr>Šíření zvuku v kapalinách</vt:lpstr>
      <vt:lpstr>Šíření zvuku v pevných látkách</vt:lpstr>
      <vt:lpstr>Šíření zvuku v pevných látkách</vt:lpstr>
      <vt:lpstr>Konec 1. přednášky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</cp:lastModifiedBy>
  <cp:revision>134</cp:revision>
  <dcterms:created xsi:type="dcterms:W3CDTF">2015-01-23T09:47:57Z</dcterms:created>
  <dcterms:modified xsi:type="dcterms:W3CDTF">2017-10-29T17:28:16Z</dcterms:modified>
</cp:coreProperties>
</file>