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5447F046-E9DA-491C-83A8-80B3BDF97672}" type="datetimeFigureOut">
              <a:rPr lang="cs-CZ" smtClean="0"/>
              <a:t>07.10.2020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002158-884C-4B40-85E2-5DD7C1039DF8}"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05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447F046-E9DA-491C-83A8-80B3BDF97672}" type="datetimeFigureOut">
              <a:rPr lang="cs-CZ" smtClean="0"/>
              <a:t>07.10.2020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34595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447F046-E9DA-491C-83A8-80B3BDF97672}" type="datetimeFigureOut">
              <a:rPr lang="cs-CZ" smtClean="0"/>
              <a:t>07.10.2020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120857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447F046-E9DA-491C-83A8-80B3BDF97672}" type="datetimeFigureOut">
              <a:rPr lang="cs-CZ" smtClean="0"/>
              <a:t>07.10.2020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221026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5447F046-E9DA-491C-83A8-80B3BDF97672}" type="datetimeFigureOut">
              <a:rPr lang="cs-CZ" smtClean="0"/>
              <a:t>07.10.2020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2002158-884C-4B40-85E2-5DD7C1039DF8}"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7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447F046-E9DA-491C-83A8-80B3BDF97672}" type="datetimeFigureOut">
              <a:rPr lang="cs-CZ" smtClean="0"/>
              <a:t>07.10.2020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11881907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447F046-E9DA-491C-83A8-80B3BDF97672}" type="datetimeFigureOut">
              <a:rPr lang="cs-CZ" smtClean="0"/>
              <a:t>07.10.2020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175785453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447F046-E9DA-491C-83A8-80B3BDF97672}" type="datetimeFigureOut">
              <a:rPr lang="cs-CZ" smtClean="0"/>
              <a:t>07.10.2020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275230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447F046-E9DA-491C-83A8-80B3BDF97672}" type="datetimeFigureOut">
              <a:rPr lang="cs-CZ" smtClean="0"/>
              <a:t>07.10.2020</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326011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447F046-E9DA-491C-83A8-80B3BDF97672}" type="datetimeFigureOut">
              <a:rPr lang="cs-CZ" smtClean="0"/>
              <a:t>07.10.2020</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002158-884C-4B40-85E2-5DD7C1039DF8}" type="slidenum">
              <a:rPr lang="cs-CZ" smtClean="0"/>
              <a:t>‹#›</a:t>
            </a:fld>
            <a:endParaRPr lang="cs-CZ"/>
          </a:p>
        </p:txBody>
      </p:sp>
    </p:spTree>
    <p:extLst>
      <p:ext uri="{BB962C8B-B14F-4D97-AF65-F5344CB8AC3E}">
        <p14:creationId xmlns:p14="http://schemas.microsoft.com/office/powerpoint/2010/main" val="10835924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5447F046-E9DA-491C-83A8-80B3BDF97672}" type="datetimeFigureOut">
              <a:rPr lang="cs-CZ" smtClean="0"/>
              <a:t>07.10.2020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2002158-884C-4B40-85E2-5DD7C1039DF8}" type="slidenum">
              <a:rPr lang="cs-CZ" smtClean="0"/>
              <a:t>‹#›</a:t>
            </a:fld>
            <a:endParaRPr lang="cs-CZ"/>
          </a:p>
        </p:txBody>
      </p:sp>
    </p:spTree>
    <p:extLst>
      <p:ext uri="{BB962C8B-B14F-4D97-AF65-F5344CB8AC3E}">
        <p14:creationId xmlns:p14="http://schemas.microsoft.com/office/powerpoint/2010/main" val="270734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447F046-E9DA-491C-83A8-80B3BDF97672}" type="datetimeFigureOut">
              <a:rPr lang="cs-CZ" smtClean="0"/>
              <a:t>07.10.2020</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002158-884C-4B40-85E2-5DD7C1039DF8}"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2728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4400" b="1" dirty="0"/>
              <a:t>HOW TO APPLY FOR RECOGNITION OF </a:t>
            </a:r>
            <a:br>
              <a:rPr lang="cs-CZ" sz="4400" b="1" dirty="0"/>
            </a:br>
            <a:r>
              <a:rPr lang="cs-CZ" sz="4400" b="1" dirty="0"/>
              <a:t>THE PREGRADUATION PRACTICE ABROAD</a:t>
            </a:r>
            <a:br>
              <a:rPr lang="cs-CZ" sz="4400" b="1" dirty="0"/>
            </a:br>
            <a:r>
              <a:rPr lang="cs-CZ" sz="4400" b="1" dirty="0"/>
              <a:t>IN THE IS </a:t>
            </a:r>
          </a:p>
        </p:txBody>
      </p:sp>
      <p:sp>
        <p:nvSpPr>
          <p:cNvPr id="3" name="Podnadpis 2"/>
          <p:cNvSpPr>
            <a:spLocks noGrp="1"/>
          </p:cNvSpPr>
          <p:nvPr>
            <p:ph type="subTitle" idx="1"/>
          </p:nvPr>
        </p:nvSpPr>
        <p:spPr/>
        <p:txBody>
          <a:bodyPr/>
          <a:lstStyle/>
          <a:p>
            <a:r>
              <a:rPr lang="cs-CZ" b="1" i="1" dirty="0"/>
              <a:t>GUIDE</a:t>
            </a:r>
          </a:p>
        </p:txBody>
      </p:sp>
    </p:spTree>
    <p:extLst>
      <p:ext uri="{BB962C8B-B14F-4D97-AF65-F5344CB8AC3E}">
        <p14:creationId xmlns:p14="http://schemas.microsoft.com/office/powerpoint/2010/main" val="2491450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3039" y="2059460"/>
            <a:ext cx="3830594" cy="2644346"/>
          </a:xfrm>
        </p:spPr>
        <p:txBody>
          <a:bodyPr>
            <a:normAutofit/>
          </a:bodyPr>
          <a:lstStyle/>
          <a:p>
            <a:r>
              <a:rPr lang="cs-CZ" sz="2000" dirty="0" err="1"/>
              <a:t>Now</a:t>
            </a:r>
            <a:r>
              <a:rPr lang="cs-CZ" sz="2000" dirty="0"/>
              <a:t> </a:t>
            </a:r>
            <a:r>
              <a:rPr lang="cs-CZ" sz="2000" dirty="0" err="1"/>
              <a:t>your</a:t>
            </a:r>
            <a:r>
              <a:rPr lang="cs-CZ" sz="2000" dirty="0"/>
              <a:t> </a:t>
            </a:r>
            <a:r>
              <a:rPr lang="cs-CZ" sz="2000" dirty="0" err="1"/>
              <a:t>internships</a:t>
            </a:r>
            <a:r>
              <a:rPr lang="cs-CZ" sz="2000" dirty="0"/>
              <a:t> are </a:t>
            </a:r>
            <a:r>
              <a:rPr lang="cs-CZ" sz="2000" dirty="0" err="1"/>
              <a:t>established</a:t>
            </a:r>
            <a:r>
              <a:rPr lang="cs-CZ" sz="2000" dirty="0"/>
              <a:t> in </a:t>
            </a:r>
            <a:r>
              <a:rPr lang="cs-CZ" sz="2000" dirty="0" err="1"/>
              <a:t>the</a:t>
            </a:r>
            <a:r>
              <a:rPr lang="cs-CZ" sz="2000" dirty="0"/>
              <a:t> IS.</a:t>
            </a:r>
            <a:br>
              <a:rPr lang="cs-CZ" sz="2000" dirty="0"/>
            </a:br>
            <a:br>
              <a:rPr lang="cs-CZ" sz="2000" dirty="0"/>
            </a:br>
            <a:r>
              <a:rPr lang="cs-CZ" sz="2000" dirty="0"/>
              <a:t>So </a:t>
            </a:r>
            <a:r>
              <a:rPr lang="cs-CZ" sz="2000" dirty="0" err="1"/>
              <a:t>you</a:t>
            </a:r>
            <a:r>
              <a:rPr lang="cs-CZ" sz="2000" dirty="0"/>
              <a:t> </a:t>
            </a:r>
            <a:r>
              <a:rPr lang="cs-CZ" sz="2000" dirty="0" err="1"/>
              <a:t>can</a:t>
            </a:r>
            <a:r>
              <a:rPr lang="cs-CZ" sz="2000" dirty="0"/>
              <a:t> go </a:t>
            </a:r>
            <a:r>
              <a:rPr lang="cs-CZ" sz="2000" dirty="0" err="1"/>
              <a:t>back</a:t>
            </a:r>
            <a:r>
              <a:rPr lang="cs-CZ" sz="2000" dirty="0"/>
              <a:t> to </a:t>
            </a:r>
            <a:r>
              <a:rPr lang="cs-CZ" sz="2000" dirty="0" err="1"/>
              <a:t>the</a:t>
            </a:r>
            <a:r>
              <a:rPr lang="cs-CZ" sz="2000" dirty="0"/>
              <a:t> </a:t>
            </a:r>
            <a:r>
              <a:rPr lang="cs-CZ" sz="2000" dirty="0" err="1"/>
              <a:t>record</a:t>
            </a:r>
            <a:r>
              <a:rPr lang="cs-CZ" sz="2000" dirty="0"/>
              <a:t> </a:t>
            </a:r>
            <a:r>
              <a:rPr lang="cs-CZ" sz="2000" dirty="0" err="1"/>
              <a:t>of</a:t>
            </a:r>
            <a:r>
              <a:rPr lang="cs-CZ" sz="2000" dirty="0"/>
              <a:t> </a:t>
            </a:r>
            <a:r>
              <a:rPr lang="cs-CZ" sz="2000" dirty="0" err="1"/>
              <a:t>your</a:t>
            </a:r>
            <a:r>
              <a:rPr lang="cs-CZ" sz="2000" dirty="0"/>
              <a:t> </a:t>
            </a:r>
            <a:r>
              <a:rPr lang="cs-CZ" sz="2000" dirty="0" err="1"/>
              <a:t>internship</a:t>
            </a:r>
            <a:r>
              <a:rPr lang="cs-CZ" sz="2000" dirty="0"/>
              <a:t>. </a:t>
            </a:r>
            <a:r>
              <a:rPr lang="cs-CZ" sz="2000" dirty="0" err="1"/>
              <a:t>Click</a:t>
            </a:r>
            <a:r>
              <a:rPr lang="cs-CZ" sz="2000" dirty="0"/>
              <a:t> on </a:t>
            </a:r>
            <a:br>
              <a:rPr lang="cs-CZ" sz="2000" dirty="0"/>
            </a:br>
            <a:r>
              <a:rPr lang="cs-CZ" sz="2000" b="1" i="1" dirty="0">
                <a:solidFill>
                  <a:srgbClr val="FF0000"/>
                </a:solidFill>
              </a:rPr>
              <a:t>EVIDENCE ÚDAJŮ O STÁŽÍCH, STUDIJNÍCH A PRACOVNÍCH POBYTECH</a:t>
            </a:r>
          </a:p>
        </p:txBody>
      </p:sp>
      <p:pic>
        <p:nvPicPr>
          <p:cNvPr id="4" name="Zástupný symbol pro obsah 3"/>
          <p:cNvPicPr>
            <a:picLocks noGrp="1" noChangeAspect="1"/>
          </p:cNvPicPr>
          <p:nvPr>
            <p:ph idx="1"/>
          </p:nvPr>
        </p:nvPicPr>
        <p:blipFill rotWithShape="1">
          <a:blip r:embed="rId2"/>
          <a:srcRect r="21032" b="3981"/>
          <a:stretch/>
        </p:blipFill>
        <p:spPr>
          <a:xfrm>
            <a:off x="4433388" y="397009"/>
            <a:ext cx="5960572" cy="4076742"/>
          </a:xfrm>
          <a:prstGeom prst="rect">
            <a:avLst/>
          </a:prstGeom>
        </p:spPr>
      </p:pic>
      <p:cxnSp>
        <p:nvCxnSpPr>
          <p:cNvPr id="5" name="Přímá spojnice se šipkou 4"/>
          <p:cNvCxnSpPr/>
          <p:nvPr/>
        </p:nvCxnSpPr>
        <p:spPr>
          <a:xfrm flipV="1">
            <a:off x="3130378" y="2800866"/>
            <a:ext cx="2158314" cy="1367480"/>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73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6562" y="560173"/>
            <a:ext cx="3888260" cy="1177187"/>
          </a:xfrm>
        </p:spPr>
        <p:txBody>
          <a:bodyPr>
            <a:normAutofit/>
          </a:bodyPr>
          <a:lstStyle/>
          <a:p>
            <a:r>
              <a:rPr lang="cs-CZ" sz="2000" dirty="0" err="1"/>
              <a:t>Now</a:t>
            </a:r>
            <a:r>
              <a:rPr lang="cs-CZ" sz="2000" dirty="0"/>
              <a:t> </a:t>
            </a:r>
            <a:r>
              <a:rPr lang="cs-CZ" sz="2000" dirty="0" err="1"/>
              <a:t>you</a:t>
            </a:r>
            <a:r>
              <a:rPr lang="cs-CZ" sz="2000" dirty="0"/>
              <a:t> </a:t>
            </a:r>
            <a:r>
              <a:rPr lang="cs-CZ" sz="2000" dirty="0" err="1"/>
              <a:t>can</a:t>
            </a:r>
            <a:r>
              <a:rPr lang="cs-CZ" sz="2000" dirty="0"/>
              <a:t> </a:t>
            </a:r>
            <a:r>
              <a:rPr lang="cs-CZ" sz="2000" dirty="0" err="1"/>
              <a:t>see</a:t>
            </a:r>
            <a:r>
              <a:rPr lang="cs-CZ" sz="2000" dirty="0"/>
              <a:t> </a:t>
            </a:r>
            <a:r>
              <a:rPr lang="cs-CZ" sz="2000" dirty="0" err="1"/>
              <a:t>the</a:t>
            </a:r>
            <a:r>
              <a:rPr lang="cs-CZ" sz="2000" dirty="0"/>
              <a:t> </a:t>
            </a:r>
            <a:r>
              <a:rPr lang="cs-CZ" sz="2000" dirty="0" err="1"/>
              <a:t>internship</a:t>
            </a:r>
            <a:r>
              <a:rPr lang="cs-CZ" sz="2000" dirty="0"/>
              <a:t> </a:t>
            </a:r>
            <a:r>
              <a:rPr lang="cs-CZ" sz="2000" dirty="0" err="1"/>
              <a:t>you</a:t>
            </a:r>
            <a:r>
              <a:rPr lang="cs-CZ" sz="2000" dirty="0"/>
              <a:t> </a:t>
            </a:r>
            <a:r>
              <a:rPr lang="cs-CZ" sz="2000" dirty="0" err="1"/>
              <a:t>created</a:t>
            </a:r>
            <a:r>
              <a:rPr lang="cs-CZ" sz="2000" dirty="0"/>
              <a:t> in </a:t>
            </a:r>
            <a:r>
              <a:rPr lang="cs-CZ" sz="2000" dirty="0" err="1"/>
              <a:t>the</a:t>
            </a:r>
            <a:r>
              <a:rPr lang="cs-CZ" sz="2000" dirty="0"/>
              <a:t> </a:t>
            </a:r>
            <a:r>
              <a:rPr lang="cs-CZ" sz="2000" dirty="0" err="1"/>
              <a:t>record</a:t>
            </a:r>
            <a:r>
              <a:rPr lang="cs-CZ" sz="2000" dirty="0"/>
              <a:t> .</a:t>
            </a:r>
          </a:p>
        </p:txBody>
      </p:sp>
      <p:pic>
        <p:nvPicPr>
          <p:cNvPr id="4" name="Zástupný symbol pro obsah 3"/>
          <p:cNvPicPr>
            <a:picLocks noGrp="1" noChangeAspect="1"/>
          </p:cNvPicPr>
          <p:nvPr>
            <p:ph idx="1"/>
          </p:nvPr>
        </p:nvPicPr>
        <p:blipFill rotWithShape="1">
          <a:blip r:embed="rId2"/>
          <a:srcRect t="1565" r="29529" b="4187"/>
          <a:stretch/>
        </p:blipFill>
        <p:spPr>
          <a:xfrm>
            <a:off x="4338018" y="318781"/>
            <a:ext cx="7188456" cy="5407735"/>
          </a:xfrm>
          <a:prstGeom prst="rect">
            <a:avLst/>
          </a:prstGeom>
        </p:spPr>
      </p:pic>
      <p:sp>
        <p:nvSpPr>
          <p:cNvPr id="5" name="Nadpis 1"/>
          <p:cNvSpPr txBox="1">
            <a:spLocks/>
          </p:cNvSpPr>
          <p:nvPr/>
        </p:nvSpPr>
        <p:spPr>
          <a:xfrm>
            <a:off x="296562" y="3303373"/>
            <a:ext cx="3888260" cy="11771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000" dirty="0" err="1"/>
              <a:t>It</a:t>
            </a:r>
            <a:r>
              <a:rPr lang="cs-CZ" sz="2000" dirty="0"/>
              <a:t> </a:t>
            </a:r>
            <a:r>
              <a:rPr lang="cs-CZ" sz="2000" dirty="0" err="1"/>
              <a:t>is</a:t>
            </a:r>
            <a:r>
              <a:rPr lang="cs-CZ" sz="2000" dirty="0"/>
              <a:t> </a:t>
            </a:r>
            <a:r>
              <a:rPr lang="cs-CZ" sz="2000" dirty="0" err="1"/>
              <a:t>time</a:t>
            </a:r>
            <a:r>
              <a:rPr lang="cs-CZ" sz="2000" dirty="0"/>
              <a:t> to </a:t>
            </a:r>
            <a:r>
              <a:rPr lang="cs-CZ" sz="2000" dirty="0" err="1"/>
              <a:t>submit</a:t>
            </a:r>
            <a:r>
              <a:rPr lang="cs-CZ" sz="2000" dirty="0"/>
              <a:t> </a:t>
            </a:r>
            <a:r>
              <a:rPr lang="cs-CZ" sz="2000" dirty="0" err="1"/>
              <a:t>the</a:t>
            </a:r>
            <a:r>
              <a:rPr lang="cs-CZ" sz="2000" dirty="0"/>
              <a:t> </a:t>
            </a:r>
            <a:r>
              <a:rPr lang="cs-CZ" sz="2000" dirty="0" err="1"/>
              <a:t>application</a:t>
            </a:r>
            <a:r>
              <a:rPr lang="cs-CZ" sz="2000" dirty="0"/>
              <a:t> </a:t>
            </a:r>
            <a:r>
              <a:rPr lang="cs-CZ" sz="2000" dirty="0" err="1"/>
              <a:t>for</a:t>
            </a:r>
            <a:r>
              <a:rPr lang="cs-CZ" sz="2000" dirty="0"/>
              <a:t> </a:t>
            </a:r>
            <a:r>
              <a:rPr lang="cs-CZ" sz="2000" dirty="0" err="1"/>
              <a:t>the</a:t>
            </a:r>
            <a:r>
              <a:rPr lang="cs-CZ" sz="2000" dirty="0"/>
              <a:t> </a:t>
            </a:r>
            <a:r>
              <a:rPr lang="cs-CZ" sz="2000" dirty="0" err="1"/>
              <a:t>recognition</a:t>
            </a:r>
            <a:r>
              <a:rPr lang="cs-CZ" sz="2000" dirty="0"/>
              <a:t>.</a:t>
            </a:r>
          </a:p>
        </p:txBody>
      </p:sp>
      <p:cxnSp>
        <p:nvCxnSpPr>
          <p:cNvPr id="6" name="Přímá spojnice se šipkou 5"/>
          <p:cNvCxnSpPr/>
          <p:nvPr/>
        </p:nvCxnSpPr>
        <p:spPr>
          <a:xfrm>
            <a:off x="2067697" y="4258962"/>
            <a:ext cx="4151871" cy="757881"/>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41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0948" y="1252151"/>
            <a:ext cx="4117271" cy="4753247"/>
          </a:xfrm>
        </p:spPr>
        <p:txBody>
          <a:bodyPr>
            <a:normAutofit/>
          </a:bodyPr>
          <a:lstStyle/>
          <a:p>
            <a:r>
              <a:rPr lang="cs-CZ" sz="2000" dirty="0" err="1"/>
              <a:t>Tick</a:t>
            </a:r>
            <a:r>
              <a:rPr lang="cs-CZ" sz="2000" dirty="0"/>
              <a:t> </a:t>
            </a:r>
            <a:r>
              <a:rPr lang="cs-CZ" sz="2000" dirty="0" err="1"/>
              <a:t>the</a:t>
            </a:r>
            <a:r>
              <a:rPr lang="cs-CZ" sz="2000" dirty="0"/>
              <a:t> </a:t>
            </a:r>
            <a:r>
              <a:rPr lang="cs-CZ" sz="2000" dirty="0" err="1"/>
              <a:t>course</a:t>
            </a:r>
            <a:r>
              <a:rPr lang="cs-CZ" sz="2000" dirty="0"/>
              <a:t> </a:t>
            </a:r>
            <a:r>
              <a:rPr lang="cs-CZ" sz="2000" dirty="0" err="1"/>
              <a:t>you</a:t>
            </a:r>
            <a:r>
              <a:rPr lang="cs-CZ" sz="2000" dirty="0"/>
              <a:t> </a:t>
            </a:r>
            <a:r>
              <a:rPr lang="cs-CZ" sz="2000" dirty="0" err="1"/>
              <a:t>want</a:t>
            </a:r>
            <a:r>
              <a:rPr lang="cs-CZ" sz="2000" dirty="0"/>
              <a:t> to </a:t>
            </a:r>
            <a:r>
              <a:rPr lang="cs-CZ" sz="2000" dirty="0" err="1"/>
              <a:t>get</a:t>
            </a:r>
            <a:r>
              <a:rPr lang="cs-CZ" sz="2000" dirty="0"/>
              <a:t> </a:t>
            </a:r>
            <a:r>
              <a:rPr lang="cs-CZ" sz="2000" dirty="0" err="1"/>
              <a:t>recognized</a:t>
            </a:r>
            <a:r>
              <a:rPr lang="cs-CZ" sz="2000" dirty="0"/>
              <a:t>. Do not care </a:t>
            </a:r>
            <a:r>
              <a:rPr lang="cs-CZ" sz="2000" dirty="0" err="1"/>
              <a:t>about</a:t>
            </a:r>
            <a:r>
              <a:rPr lang="cs-CZ" sz="2000" dirty="0"/>
              <a:t> </a:t>
            </a:r>
            <a:r>
              <a:rPr lang="cs-CZ" sz="2000" dirty="0" err="1"/>
              <a:t>the</a:t>
            </a:r>
            <a:r>
              <a:rPr lang="cs-CZ" sz="2000" dirty="0"/>
              <a:t> period; </a:t>
            </a:r>
            <a:r>
              <a:rPr lang="cs-CZ" sz="2000" dirty="0" err="1"/>
              <a:t>Marketa</a:t>
            </a:r>
            <a:r>
              <a:rPr lang="cs-CZ" sz="2000" dirty="0"/>
              <a:t> </a:t>
            </a:r>
            <a:r>
              <a:rPr lang="cs-CZ" sz="2000" dirty="0" err="1"/>
              <a:t>can</a:t>
            </a:r>
            <a:r>
              <a:rPr lang="cs-CZ" sz="2000" dirty="0"/>
              <a:t> </a:t>
            </a:r>
            <a:r>
              <a:rPr lang="cs-CZ" sz="2000" dirty="0" err="1"/>
              <a:t>change</a:t>
            </a:r>
            <a:r>
              <a:rPr lang="cs-CZ" sz="2000" dirty="0"/>
              <a:t> </a:t>
            </a:r>
            <a:r>
              <a:rPr lang="cs-CZ" sz="2000" dirty="0" err="1"/>
              <a:t>that</a:t>
            </a:r>
            <a:r>
              <a:rPr lang="cs-CZ" sz="2000" dirty="0"/>
              <a:t> </a:t>
            </a:r>
            <a:r>
              <a:rPr lang="cs-CZ" sz="2000" dirty="0" err="1"/>
              <a:t>when</a:t>
            </a:r>
            <a:r>
              <a:rPr lang="cs-CZ" sz="2000" dirty="0"/>
              <a:t> </a:t>
            </a:r>
            <a:r>
              <a:rPr lang="cs-CZ" sz="2000" dirty="0" err="1"/>
              <a:t>dealing</a:t>
            </a:r>
            <a:r>
              <a:rPr lang="cs-CZ" sz="2000" dirty="0"/>
              <a:t> </a:t>
            </a:r>
            <a:r>
              <a:rPr lang="cs-CZ" sz="2000" dirty="0" err="1"/>
              <a:t>with</a:t>
            </a:r>
            <a:r>
              <a:rPr lang="cs-CZ" sz="2000" dirty="0"/>
              <a:t> </a:t>
            </a:r>
            <a:r>
              <a:rPr lang="cs-CZ" sz="2000" dirty="0" err="1"/>
              <a:t>the</a:t>
            </a:r>
            <a:r>
              <a:rPr lang="cs-CZ" sz="2000" dirty="0"/>
              <a:t> </a:t>
            </a:r>
            <a:r>
              <a:rPr lang="cs-CZ" sz="2000" dirty="0" err="1"/>
              <a:t>recognition</a:t>
            </a:r>
            <a:r>
              <a:rPr lang="cs-CZ" sz="2000" dirty="0"/>
              <a:t> </a:t>
            </a:r>
            <a:r>
              <a:rPr lang="cs-CZ" sz="2000" dirty="0" err="1"/>
              <a:t>request</a:t>
            </a:r>
            <a:r>
              <a:rPr lang="cs-CZ" sz="2000" dirty="0"/>
              <a:t>.</a:t>
            </a:r>
            <a:br>
              <a:rPr lang="cs-CZ" sz="2000" dirty="0"/>
            </a:br>
            <a:br>
              <a:rPr lang="cs-CZ" sz="2000" dirty="0"/>
            </a:br>
            <a:br>
              <a:rPr lang="cs-CZ" sz="2000" dirty="0"/>
            </a:br>
            <a:br>
              <a:rPr lang="cs-CZ" sz="2000" dirty="0"/>
            </a:br>
            <a:br>
              <a:rPr lang="cs-CZ" sz="2000" dirty="0"/>
            </a:br>
            <a:br>
              <a:rPr lang="cs-CZ" sz="2000" dirty="0"/>
            </a:br>
            <a:br>
              <a:rPr lang="cs-CZ" sz="2000" dirty="0"/>
            </a:br>
            <a:br>
              <a:rPr lang="cs-CZ" sz="2000" dirty="0"/>
            </a:br>
            <a:br>
              <a:rPr lang="cs-CZ" sz="2000" dirty="0"/>
            </a:br>
            <a:br>
              <a:rPr lang="cs-CZ" sz="2000" dirty="0"/>
            </a:br>
            <a:r>
              <a:rPr lang="cs-CZ" sz="2000" dirty="0"/>
              <a:t>And </a:t>
            </a:r>
            <a:r>
              <a:rPr lang="cs-CZ" sz="2000" dirty="0" err="1"/>
              <a:t>click</a:t>
            </a:r>
            <a:r>
              <a:rPr lang="cs-CZ" sz="2000" dirty="0"/>
              <a:t> on </a:t>
            </a:r>
            <a:r>
              <a:rPr lang="cs-CZ" sz="2000" b="1" i="1" dirty="0">
                <a:solidFill>
                  <a:srgbClr val="C00000"/>
                </a:solidFill>
              </a:rPr>
              <a:t>CONTINUE TO SUBMIT THE REQUEST</a:t>
            </a:r>
          </a:p>
        </p:txBody>
      </p:sp>
      <p:pic>
        <p:nvPicPr>
          <p:cNvPr id="4" name="Zástupný symbol pro obsah 3"/>
          <p:cNvPicPr>
            <a:picLocks noGrp="1" noChangeAspect="1"/>
          </p:cNvPicPr>
          <p:nvPr>
            <p:ph idx="1"/>
          </p:nvPr>
        </p:nvPicPr>
        <p:blipFill rotWithShape="1">
          <a:blip r:embed="rId2"/>
          <a:srcRect r="38041" b="4391"/>
          <a:stretch/>
        </p:blipFill>
        <p:spPr>
          <a:xfrm>
            <a:off x="5812591" y="487020"/>
            <a:ext cx="5843949" cy="5072594"/>
          </a:xfrm>
          <a:prstGeom prst="rect">
            <a:avLst/>
          </a:prstGeom>
        </p:spPr>
      </p:pic>
      <p:cxnSp>
        <p:nvCxnSpPr>
          <p:cNvPr id="5" name="Přímá spojnice se šipkou 4"/>
          <p:cNvCxnSpPr/>
          <p:nvPr/>
        </p:nvCxnSpPr>
        <p:spPr>
          <a:xfrm>
            <a:off x="4942703" y="2932670"/>
            <a:ext cx="1828800" cy="889687"/>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flipV="1">
            <a:off x="4843848" y="4366054"/>
            <a:ext cx="1843305" cy="947351"/>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35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3281" y="2323751"/>
            <a:ext cx="4521666" cy="3607492"/>
          </a:xfrm>
        </p:spPr>
        <p:txBody>
          <a:bodyPr>
            <a:normAutofit/>
          </a:bodyPr>
          <a:lstStyle/>
          <a:p>
            <a:r>
              <a:rPr lang="cs-CZ" sz="2200" dirty="0" err="1"/>
              <a:t>Complete</a:t>
            </a:r>
            <a:r>
              <a:rPr lang="cs-CZ" sz="2200" dirty="0"/>
              <a:t> </a:t>
            </a:r>
            <a:r>
              <a:rPr lang="cs-CZ" sz="2200" dirty="0" err="1"/>
              <a:t>this</a:t>
            </a:r>
            <a:r>
              <a:rPr lang="cs-CZ" sz="2200" dirty="0"/>
              <a:t> box </a:t>
            </a:r>
            <a:r>
              <a:rPr lang="cs-CZ" sz="2200" dirty="0" err="1"/>
              <a:t>with</a:t>
            </a:r>
            <a:r>
              <a:rPr lang="cs-CZ" sz="2200" dirty="0"/>
              <a:t> a </a:t>
            </a:r>
            <a:r>
              <a:rPr lang="cs-CZ" sz="2200" dirty="0" err="1"/>
              <a:t>code</a:t>
            </a:r>
            <a:r>
              <a:rPr lang="cs-CZ" sz="2200" dirty="0"/>
              <a:t> </a:t>
            </a:r>
            <a:r>
              <a:rPr lang="cs-CZ" sz="2200" dirty="0" err="1"/>
              <a:t>of</a:t>
            </a:r>
            <a:r>
              <a:rPr lang="cs-CZ" sz="2200" dirty="0"/>
              <a:t> </a:t>
            </a:r>
            <a:r>
              <a:rPr lang="cs-CZ" sz="2200" dirty="0" err="1"/>
              <a:t>the</a:t>
            </a:r>
            <a:r>
              <a:rPr lang="cs-CZ" sz="2200" dirty="0"/>
              <a:t> </a:t>
            </a:r>
            <a:r>
              <a:rPr lang="cs-CZ" sz="2200" dirty="0" err="1"/>
              <a:t>pregraduation</a:t>
            </a:r>
            <a:r>
              <a:rPr lang="cs-CZ" sz="2200" dirty="0"/>
              <a:t> </a:t>
            </a:r>
            <a:r>
              <a:rPr lang="cs-CZ" sz="2200" dirty="0" err="1"/>
              <a:t>practice</a:t>
            </a:r>
            <a:r>
              <a:rPr lang="cs-CZ" sz="2200" dirty="0"/>
              <a:t> </a:t>
            </a:r>
            <a:r>
              <a:rPr lang="cs-CZ" sz="2200" dirty="0" err="1"/>
              <a:t>you</a:t>
            </a:r>
            <a:r>
              <a:rPr lang="cs-CZ" sz="2200" dirty="0"/>
              <a:t> </a:t>
            </a:r>
            <a:r>
              <a:rPr lang="cs-CZ" sz="2200" dirty="0" err="1"/>
              <a:t>want</a:t>
            </a:r>
            <a:r>
              <a:rPr lang="cs-CZ" sz="2200" dirty="0"/>
              <a:t> to </a:t>
            </a:r>
            <a:r>
              <a:rPr lang="cs-CZ" sz="2200" dirty="0" err="1"/>
              <a:t>get</a:t>
            </a:r>
            <a:r>
              <a:rPr lang="cs-CZ" sz="2200" dirty="0"/>
              <a:t> </a:t>
            </a:r>
            <a:r>
              <a:rPr lang="cs-CZ" sz="2200" dirty="0" err="1"/>
              <a:t>recognized</a:t>
            </a:r>
            <a:r>
              <a:rPr lang="cs-CZ" sz="2200" dirty="0"/>
              <a:t> and </a:t>
            </a:r>
            <a:r>
              <a:rPr lang="cs-CZ" sz="2200" dirty="0" err="1"/>
              <a:t>click</a:t>
            </a:r>
            <a:r>
              <a:rPr lang="cs-CZ" sz="2200" dirty="0"/>
              <a:t> on </a:t>
            </a:r>
            <a:r>
              <a:rPr lang="cs-CZ" sz="2200" b="1" i="1" dirty="0">
                <a:solidFill>
                  <a:srgbClr val="C00000"/>
                </a:solidFill>
              </a:rPr>
              <a:t>FIND COURSE</a:t>
            </a:r>
            <a:r>
              <a:rPr lang="cs-CZ" sz="2200" dirty="0"/>
              <a:t>.</a:t>
            </a:r>
            <a:br>
              <a:rPr lang="cs-CZ" sz="2200" dirty="0"/>
            </a:br>
            <a:br>
              <a:rPr lang="cs-CZ" sz="2000" dirty="0"/>
            </a:br>
            <a:br>
              <a:rPr lang="cs-CZ" sz="2000" dirty="0"/>
            </a:br>
            <a:r>
              <a:rPr lang="cs-CZ" sz="2000" dirty="0" err="1"/>
              <a:t>Pediatrics</a:t>
            </a:r>
            <a:r>
              <a:rPr lang="cs-CZ" sz="2000" dirty="0"/>
              <a:t>                              	      aVLPD11Xpp</a:t>
            </a:r>
            <a:br>
              <a:rPr lang="cs-CZ" sz="2000" dirty="0"/>
            </a:br>
            <a:r>
              <a:rPr lang="cs-CZ" sz="2000" dirty="0" err="1"/>
              <a:t>Surgery</a:t>
            </a:r>
            <a:r>
              <a:rPr lang="cs-CZ" sz="2000" dirty="0"/>
              <a:t>	                               	      aVLCH11Xpp</a:t>
            </a:r>
            <a:br>
              <a:rPr lang="cs-CZ" sz="2000" dirty="0"/>
            </a:br>
            <a:r>
              <a:rPr lang="cs-CZ" sz="2000" dirty="0" err="1"/>
              <a:t>Internal</a:t>
            </a:r>
            <a:r>
              <a:rPr lang="cs-CZ" sz="2000" dirty="0"/>
              <a:t> Medicine                           aVLVL11Xpp</a:t>
            </a:r>
            <a:br>
              <a:rPr lang="cs-CZ" sz="2000" dirty="0"/>
            </a:br>
            <a:r>
              <a:rPr lang="cs-CZ" sz="2000" dirty="0"/>
              <a:t>Gen. Med. </a:t>
            </a:r>
            <a:r>
              <a:rPr lang="cs-CZ" sz="2000" dirty="0" err="1"/>
              <a:t>Practice</a:t>
            </a:r>
            <a:r>
              <a:rPr lang="cs-CZ" sz="2000" dirty="0"/>
              <a:t>, </a:t>
            </a:r>
            <a:r>
              <a:rPr lang="cs-CZ" sz="2000" dirty="0" err="1"/>
              <a:t>Geriatrics</a:t>
            </a:r>
            <a:r>
              <a:rPr lang="cs-CZ" sz="2000" dirty="0"/>
              <a:t>    aVLPL11Xpp </a:t>
            </a:r>
            <a:br>
              <a:rPr lang="cs-CZ" sz="2000" dirty="0"/>
            </a:br>
            <a:r>
              <a:rPr lang="cs-CZ" sz="2000" dirty="0"/>
              <a:t>Paliative Medicine                          aVLPP11Xpp                            </a:t>
            </a:r>
          </a:p>
        </p:txBody>
      </p:sp>
      <p:pic>
        <p:nvPicPr>
          <p:cNvPr id="4" name="Zástupný symbol pro obsah 3"/>
          <p:cNvPicPr>
            <a:picLocks noGrp="1" noChangeAspect="1"/>
          </p:cNvPicPr>
          <p:nvPr>
            <p:ph idx="1"/>
          </p:nvPr>
        </p:nvPicPr>
        <p:blipFill rotWithShape="1">
          <a:blip r:embed="rId2"/>
          <a:srcRect r="31530" b="4800"/>
          <a:stretch/>
        </p:blipFill>
        <p:spPr>
          <a:xfrm>
            <a:off x="4700483" y="286603"/>
            <a:ext cx="7038436" cy="5504729"/>
          </a:xfrm>
          <a:prstGeom prst="rect">
            <a:avLst/>
          </a:prstGeom>
        </p:spPr>
      </p:pic>
      <p:cxnSp>
        <p:nvCxnSpPr>
          <p:cNvPr id="9" name="Přímá spojnice se šipkou 8"/>
          <p:cNvCxnSpPr>
            <a:cxnSpLocks/>
          </p:cNvCxnSpPr>
          <p:nvPr/>
        </p:nvCxnSpPr>
        <p:spPr>
          <a:xfrm>
            <a:off x="3506598" y="4110606"/>
            <a:ext cx="4087388" cy="793478"/>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3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7751" y="2932671"/>
            <a:ext cx="3739979" cy="1696994"/>
          </a:xfrm>
        </p:spPr>
        <p:txBody>
          <a:bodyPr>
            <a:normAutofit/>
          </a:bodyPr>
          <a:lstStyle/>
          <a:p>
            <a:r>
              <a:rPr lang="cs-CZ" sz="2000" dirty="0" err="1"/>
              <a:t>The</a:t>
            </a:r>
            <a:r>
              <a:rPr lang="cs-CZ" sz="2000" dirty="0"/>
              <a:t> IS </a:t>
            </a:r>
            <a:r>
              <a:rPr lang="cs-CZ" sz="2000" dirty="0" err="1"/>
              <a:t>finds</a:t>
            </a:r>
            <a:r>
              <a:rPr lang="cs-CZ" sz="2000" dirty="0"/>
              <a:t> </a:t>
            </a:r>
            <a:r>
              <a:rPr lang="cs-CZ" sz="2000" dirty="0" err="1"/>
              <a:t>the</a:t>
            </a:r>
            <a:r>
              <a:rPr lang="cs-CZ" sz="2000" dirty="0"/>
              <a:t> </a:t>
            </a:r>
            <a:r>
              <a:rPr lang="cs-CZ" sz="2000" dirty="0" err="1"/>
              <a:t>course</a:t>
            </a:r>
            <a:r>
              <a:rPr lang="cs-CZ" sz="2000" dirty="0"/>
              <a:t>; </a:t>
            </a:r>
            <a:r>
              <a:rPr lang="cs-CZ" sz="2000" dirty="0" err="1"/>
              <a:t>tick</a:t>
            </a:r>
            <a:r>
              <a:rPr lang="cs-CZ" sz="2000" dirty="0"/>
              <a:t> </a:t>
            </a:r>
            <a:r>
              <a:rPr lang="cs-CZ" sz="2000" dirty="0" err="1"/>
              <a:t>it</a:t>
            </a:r>
            <a:r>
              <a:rPr lang="cs-CZ" sz="2000" dirty="0"/>
              <a:t> and </a:t>
            </a:r>
            <a:r>
              <a:rPr lang="cs-CZ" sz="2000" dirty="0" err="1"/>
              <a:t>scroll</a:t>
            </a:r>
            <a:r>
              <a:rPr lang="cs-CZ" sz="2000" dirty="0"/>
              <a:t> </a:t>
            </a:r>
            <a:r>
              <a:rPr lang="cs-CZ" sz="2000" dirty="0" err="1"/>
              <a:t>down</a:t>
            </a:r>
            <a:r>
              <a:rPr lang="cs-CZ" sz="2000" dirty="0"/>
              <a:t>.</a:t>
            </a:r>
          </a:p>
        </p:txBody>
      </p:sp>
      <p:pic>
        <p:nvPicPr>
          <p:cNvPr id="4" name="Zástupný symbol pro obsah 3"/>
          <p:cNvPicPr>
            <a:picLocks noGrp="1" noChangeAspect="1"/>
          </p:cNvPicPr>
          <p:nvPr>
            <p:ph idx="1"/>
          </p:nvPr>
        </p:nvPicPr>
        <p:blipFill rotWithShape="1">
          <a:blip r:embed="rId2"/>
          <a:srcRect r="34410" b="4187"/>
          <a:stretch/>
        </p:blipFill>
        <p:spPr>
          <a:xfrm>
            <a:off x="4478062" y="462306"/>
            <a:ext cx="6502976" cy="5343512"/>
          </a:xfrm>
          <a:prstGeom prst="rect">
            <a:avLst/>
          </a:prstGeom>
        </p:spPr>
      </p:pic>
      <p:cxnSp>
        <p:nvCxnSpPr>
          <p:cNvPr id="5" name="Přímá spojnice se šipkou 4"/>
          <p:cNvCxnSpPr/>
          <p:nvPr/>
        </p:nvCxnSpPr>
        <p:spPr>
          <a:xfrm flipV="1">
            <a:off x="3739978" y="3336325"/>
            <a:ext cx="1837038" cy="864972"/>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873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3674075"/>
            <a:ext cx="3433531" cy="766119"/>
          </a:xfrm>
        </p:spPr>
        <p:txBody>
          <a:bodyPr>
            <a:normAutofit/>
          </a:bodyPr>
          <a:lstStyle/>
          <a:p>
            <a:r>
              <a:rPr lang="cs-CZ" sz="2000" dirty="0" err="1"/>
              <a:t>Submit</a:t>
            </a:r>
            <a:r>
              <a:rPr lang="cs-CZ" sz="2000" dirty="0"/>
              <a:t> </a:t>
            </a:r>
            <a:r>
              <a:rPr lang="cs-CZ" sz="2000" dirty="0" err="1"/>
              <a:t>the</a:t>
            </a:r>
            <a:r>
              <a:rPr lang="cs-CZ" sz="2000" dirty="0"/>
              <a:t> </a:t>
            </a:r>
            <a:r>
              <a:rPr lang="cs-CZ" sz="2000" dirty="0" err="1"/>
              <a:t>request</a:t>
            </a:r>
            <a:r>
              <a:rPr lang="cs-CZ" sz="2000" dirty="0"/>
              <a:t> </a:t>
            </a:r>
            <a:r>
              <a:rPr lang="cs-CZ" sz="2000" dirty="0" err="1"/>
              <a:t>for</a:t>
            </a:r>
            <a:r>
              <a:rPr lang="cs-CZ" sz="2000" dirty="0"/>
              <a:t> </a:t>
            </a:r>
            <a:r>
              <a:rPr lang="cs-CZ" sz="2000" dirty="0" err="1"/>
              <a:t>recognition</a:t>
            </a:r>
            <a:r>
              <a:rPr lang="cs-CZ" sz="2000" dirty="0"/>
              <a:t>.</a:t>
            </a:r>
          </a:p>
        </p:txBody>
      </p:sp>
      <p:pic>
        <p:nvPicPr>
          <p:cNvPr id="4" name="Zástupný symbol pro obsah 3"/>
          <p:cNvPicPr>
            <a:picLocks noGrp="1" noChangeAspect="1"/>
          </p:cNvPicPr>
          <p:nvPr>
            <p:ph idx="1"/>
          </p:nvPr>
        </p:nvPicPr>
        <p:blipFill rotWithShape="1">
          <a:blip r:embed="rId2"/>
          <a:srcRect r="23237" b="3981"/>
          <a:stretch/>
        </p:blipFill>
        <p:spPr>
          <a:xfrm>
            <a:off x="4766385" y="544684"/>
            <a:ext cx="7035200" cy="4949954"/>
          </a:xfrm>
          <a:prstGeom prst="rect">
            <a:avLst/>
          </a:prstGeom>
        </p:spPr>
      </p:pic>
      <p:cxnSp>
        <p:nvCxnSpPr>
          <p:cNvPr id="5" name="Přímá spojnice se šipkou 4"/>
          <p:cNvCxnSpPr/>
          <p:nvPr/>
        </p:nvCxnSpPr>
        <p:spPr>
          <a:xfrm flipV="1">
            <a:off x="2660822" y="3945925"/>
            <a:ext cx="2899719" cy="304799"/>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48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7280" y="4184822"/>
            <a:ext cx="3606525" cy="1095632"/>
          </a:xfrm>
        </p:spPr>
        <p:txBody>
          <a:bodyPr>
            <a:normAutofit/>
          </a:bodyPr>
          <a:lstStyle/>
          <a:p>
            <a:r>
              <a:rPr lang="cs-CZ" sz="2000" dirty="0" err="1"/>
              <a:t>If</a:t>
            </a:r>
            <a:r>
              <a:rPr lang="cs-CZ" sz="2000" dirty="0"/>
              <a:t> </a:t>
            </a:r>
            <a:r>
              <a:rPr lang="cs-CZ" sz="2000" dirty="0" err="1"/>
              <a:t>you</a:t>
            </a:r>
            <a:r>
              <a:rPr lang="cs-CZ" sz="2000" dirty="0"/>
              <a:t> </a:t>
            </a:r>
            <a:r>
              <a:rPr lang="cs-CZ" sz="2000" dirty="0" err="1"/>
              <a:t>want</a:t>
            </a:r>
            <a:r>
              <a:rPr lang="cs-CZ" sz="2000" dirty="0"/>
              <a:t> to </a:t>
            </a:r>
            <a:r>
              <a:rPr lang="cs-CZ" sz="2000" dirty="0" err="1"/>
              <a:t>overview</a:t>
            </a:r>
            <a:r>
              <a:rPr lang="cs-CZ" sz="2000" dirty="0"/>
              <a:t> </a:t>
            </a:r>
            <a:r>
              <a:rPr lang="cs-CZ" sz="2000" dirty="0" err="1"/>
              <a:t>all</a:t>
            </a:r>
            <a:r>
              <a:rPr lang="cs-CZ" sz="2000" dirty="0"/>
              <a:t> </a:t>
            </a:r>
            <a:r>
              <a:rPr lang="cs-CZ" sz="2000" dirty="0" err="1"/>
              <a:t>your</a:t>
            </a:r>
            <a:r>
              <a:rPr lang="cs-CZ" sz="2000" dirty="0"/>
              <a:t> </a:t>
            </a:r>
            <a:r>
              <a:rPr lang="cs-CZ" sz="2000" dirty="0" err="1"/>
              <a:t>requests</a:t>
            </a:r>
            <a:r>
              <a:rPr lang="cs-CZ" sz="2000" dirty="0"/>
              <a:t>, </a:t>
            </a:r>
            <a:r>
              <a:rPr lang="cs-CZ" sz="2000" dirty="0" err="1"/>
              <a:t>click</a:t>
            </a:r>
            <a:r>
              <a:rPr lang="cs-CZ" sz="2000" dirty="0"/>
              <a:t> on </a:t>
            </a:r>
            <a:r>
              <a:rPr lang="cs-CZ" sz="2000" b="1" i="1" dirty="0">
                <a:solidFill>
                  <a:srgbClr val="C00000"/>
                </a:solidFill>
              </a:rPr>
              <a:t>OVERVIEW OF ALL MY REQUESTS</a:t>
            </a:r>
          </a:p>
        </p:txBody>
      </p:sp>
      <p:pic>
        <p:nvPicPr>
          <p:cNvPr id="4" name="Zástupný symbol pro obsah 3"/>
          <p:cNvPicPr>
            <a:picLocks noGrp="1" noChangeAspect="1"/>
          </p:cNvPicPr>
          <p:nvPr>
            <p:ph idx="1"/>
          </p:nvPr>
        </p:nvPicPr>
        <p:blipFill rotWithShape="1">
          <a:blip r:embed="rId2"/>
          <a:srcRect r="36274" b="4391"/>
          <a:stretch/>
        </p:blipFill>
        <p:spPr>
          <a:xfrm>
            <a:off x="5797763" y="709440"/>
            <a:ext cx="5992238" cy="5057045"/>
          </a:xfrm>
          <a:prstGeom prst="rect">
            <a:avLst/>
          </a:prstGeom>
        </p:spPr>
      </p:pic>
      <p:sp>
        <p:nvSpPr>
          <p:cNvPr id="5" name="Nadpis 1"/>
          <p:cNvSpPr txBox="1">
            <a:spLocks/>
          </p:cNvSpPr>
          <p:nvPr/>
        </p:nvSpPr>
        <p:spPr>
          <a:xfrm>
            <a:off x="1097277" y="2372499"/>
            <a:ext cx="3606525" cy="10956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000" dirty="0" err="1"/>
              <a:t>If</a:t>
            </a:r>
            <a:r>
              <a:rPr lang="cs-CZ" sz="2000" dirty="0"/>
              <a:t> </a:t>
            </a:r>
            <a:r>
              <a:rPr lang="cs-CZ" sz="2000" dirty="0" err="1"/>
              <a:t>you</a:t>
            </a:r>
            <a:r>
              <a:rPr lang="cs-CZ" sz="2000" dirty="0"/>
              <a:t> </a:t>
            </a:r>
            <a:r>
              <a:rPr lang="cs-CZ" sz="2000" dirty="0" err="1"/>
              <a:t>want</a:t>
            </a:r>
            <a:r>
              <a:rPr lang="cs-CZ" sz="2000" dirty="0"/>
              <a:t> to </a:t>
            </a:r>
            <a:r>
              <a:rPr lang="cs-CZ" sz="2000" dirty="0" err="1"/>
              <a:t>submit</a:t>
            </a:r>
            <a:r>
              <a:rPr lang="cs-CZ" sz="2000" dirty="0"/>
              <a:t> </a:t>
            </a:r>
            <a:r>
              <a:rPr lang="cs-CZ" sz="2000" dirty="0" err="1"/>
              <a:t>another</a:t>
            </a:r>
            <a:r>
              <a:rPr lang="cs-CZ" sz="2000" dirty="0"/>
              <a:t> </a:t>
            </a:r>
            <a:r>
              <a:rPr lang="cs-CZ" sz="2000" dirty="0" err="1"/>
              <a:t>request</a:t>
            </a:r>
            <a:r>
              <a:rPr lang="cs-CZ" sz="2000" dirty="0"/>
              <a:t> </a:t>
            </a:r>
            <a:r>
              <a:rPr lang="cs-CZ" sz="2000" dirty="0" err="1"/>
              <a:t>for</a:t>
            </a:r>
            <a:r>
              <a:rPr lang="cs-CZ" sz="2000" dirty="0"/>
              <a:t> </a:t>
            </a:r>
            <a:r>
              <a:rPr lang="cs-CZ" sz="2000" dirty="0" err="1"/>
              <a:t>recognition</a:t>
            </a:r>
            <a:r>
              <a:rPr lang="cs-CZ" sz="2000" dirty="0"/>
              <a:t>, </a:t>
            </a:r>
            <a:r>
              <a:rPr lang="cs-CZ" sz="2000" dirty="0" err="1"/>
              <a:t>click</a:t>
            </a:r>
            <a:r>
              <a:rPr lang="cs-CZ" sz="2000" dirty="0"/>
              <a:t> on </a:t>
            </a:r>
            <a:r>
              <a:rPr lang="cs-CZ" sz="2000" b="1" i="1" dirty="0">
                <a:solidFill>
                  <a:srgbClr val="C00000"/>
                </a:solidFill>
              </a:rPr>
              <a:t>BACK TO COURSE SELECTION </a:t>
            </a:r>
          </a:p>
        </p:txBody>
      </p:sp>
      <p:cxnSp>
        <p:nvCxnSpPr>
          <p:cNvPr id="6" name="Přímá spojnice se šipkou 5"/>
          <p:cNvCxnSpPr/>
          <p:nvPr/>
        </p:nvCxnSpPr>
        <p:spPr>
          <a:xfrm>
            <a:off x="4020065" y="3237962"/>
            <a:ext cx="2734962" cy="1811832"/>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a:off x="4703804" y="4885038"/>
            <a:ext cx="1993558" cy="453081"/>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Nadpis 1"/>
          <p:cNvSpPr txBox="1">
            <a:spLocks/>
          </p:cNvSpPr>
          <p:nvPr/>
        </p:nvSpPr>
        <p:spPr>
          <a:xfrm>
            <a:off x="1097278" y="614212"/>
            <a:ext cx="3606525" cy="109563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000" dirty="0" err="1"/>
              <a:t>Now</a:t>
            </a:r>
            <a:r>
              <a:rPr lang="cs-CZ" sz="2000" dirty="0"/>
              <a:t> </a:t>
            </a:r>
            <a:r>
              <a:rPr lang="cs-CZ" sz="2000" dirty="0" err="1"/>
              <a:t>your</a:t>
            </a:r>
            <a:r>
              <a:rPr lang="cs-CZ" sz="2000" dirty="0"/>
              <a:t> </a:t>
            </a:r>
            <a:r>
              <a:rPr lang="cs-CZ" sz="2000" dirty="0" err="1"/>
              <a:t>request</a:t>
            </a:r>
            <a:r>
              <a:rPr lang="cs-CZ" sz="2000" dirty="0"/>
              <a:t> </a:t>
            </a:r>
            <a:r>
              <a:rPr lang="cs-CZ" sz="2000" dirty="0" err="1"/>
              <a:t>is</a:t>
            </a:r>
            <a:r>
              <a:rPr lang="cs-CZ" sz="2000" dirty="0"/>
              <a:t> done. </a:t>
            </a:r>
            <a:r>
              <a:rPr lang="cs-CZ" sz="2000" dirty="0" err="1"/>
              <a:t>The</a:t>
            </a:r>
            <a:r>
              <a:rPr lang="cs-CZ" sz="2000" dirty="0"/>
              <a:t> IS </a:t>
            </a:r>
            <a:r>
              <a:rPr lang="cs-CZ" sz="2000" dirty="0" err="1"/>
              <a:t>will</a:t>
            </a:r>
            <a:r>
              <a:rPr lang="cs-CZ" sz="2000" dirty="0"/>
              <a:t> </a:t>
            </a:r>
            <a:r>
              <a:rPr lang="cs-CZ" sz="2000" dirty="0" err="1"/>
              <a:t>send</a:t>
            </a:r>
            <a:r>
              <a:rPr lang="cs-CZ" sz="2000" dirty="0"/>
              <a:t> a </a:t>
            </a:r>
            <a:r>
              <a:rPr lang="cs-CZ" sz="2000" dirty="0" err="1"/>
              <a:t>message</a:t>
            </a:r>
            <a:r>
              <a:rPr lang="cs-CZ" sz="2000" dirty="0"/>
              <a:t> to </a:t>
            </a:r>
            <a:r>
              <a:rPr lang="cs-CZ" sz="2000" dirty="0" err="1"/>
              <a:t>Marketa</a:t>
            </a:r>
            <a:r>
              <a:rPr lang="cs-CZ" sz="2000" dirty="0"/>
              <a:t> to </a:t>
            </a:r>
            <a:r>
              <a:rPr lang="cs-CZ" sz="2000" dirty="0" err="1"/>
              <a:t>deal</a:t>
            </a:r>
            <a:r>
              <a:rPr lang="cs-CZ" sz="2000" dirty="0"/>
              <a:t> </a:t>
            </a:r>
            <a:r>
              <a:rPr lang="cs-CZ" sz="2000" dirty="0" err="1"/>
              <a:t>with</a:t>
            </a:r>
            <a:r>
              <a:rPr lang="cs-CZ" sz="2000" dirty="0"/>
              <a:t> </a:t>
            </a:r>
            <a:r>
              <a:rPr lang="cs-CZ" sz="2000" dirty="0" err="1"/>
              <a:t>it</a:t>
            </a:r>
            <a:r>
              <a:rPr lang="cs-CZ" sz="2000" dirty="0"/>
              <a:t>.</a:t>
            </a:r>
            <a:endParaRPr lang="cs-CZ" sz="2000" b="1" i="1" dirty="0">
              <a:solidFill>
                <a:srgbClr val="C00000"/>
              </a:solidFill>
            </a:endParaRPr>
          </a:p>
        </p:txBody>
      </p:sp>
    </p:spTree>
    <p:extLst>
      <p:ext uri="{BB962C8B-B14F-4D97-AF65-F5344CB8AC3E}">
        <p14:creationId xmlns:p14="http://schemas.microsoft.com/office/powerpoint/2010/main" val="398547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1665" y="977713"/>
            <a:ext cx="2233532" cy="2889698"/>
          </a:xfrm>
        </p:spPr>
        <p:txBody>
          <a:bodyPr>
            <a:normAutofit fontScale="90000"/>
          </a:bodyPr>
          <a:lstStyle/>
          <a:p>
            <a:r>
              <a:rPr lang="cs-CZ" sz="2400" dirty="0"/>
              <a:t>1) OPEN YOUR IS </a:t>
            </a:r>
            <a:r>
              <a:rPr lang="cs-CZ" sz="2400" b="1" dirty="0">
                <a:solidFill>
                  <a:srgbClr val="C00000"/>
                </a:solidFill>
              </a:rPr>
              <a:t>STUDENT</a:t>
            </a:r>
            <a:r>
              <a:rPr lang="cs-CZ" sz="2400" dirty="0">
                <a:solidFill>
                  <a:srgbClr val="C00000"/>
                </a:solidFill>
              </a:rPr>
              <a:t> </a:t>
            </a:r>
            <a:r>
              <a:rPr lang="cs-CZ" sz="2400" dirty="0"/>
              <a:t>ACCOUNT AND CLICK ON THE TAB </a:t>
            </a:r>
            <a:r>
              <a:rPr lang="cs-CZ" sz="2400" b="1" i="1" dirty="0">
                <a:solidFill>
                  <a:srgbClr val="C00000"/>
                </a:solidFill>
              </a:rPr>
              <a:t>DURING STUDIES</a:t>
            </a:r>
            <a:br>
              <a:rPr lang="cs-CZ" sz="2400" dirty="0"/>
            </a:br>
            <a:br>
              <a:rPr lang="cs-CZ" sz="2400" dirty="0"/>
            </a:br>
            <a:br>
              <a:rPr lang="cs-CZ" sz="2800" dirty="0"/>
            </a:br>
            <a:endParaRPr lang="cs-CZ" sz="2800" dirty="0"/>
          </a:p>
        </p:txBody>
      </p:sp>
      <p:sp>
        <p:nvSpPr>
          <p:cNvPr id="16" name="Nadpis 1"/>
          <p:cNvSpPr txBox="1">
            <a:spLocks/>
          </p:cNvSpPr>
          <p:nvPr/>
        </p:nvSpPr>
        <p:spPr>
          <a:xfrm>
            <a:off x="8447773" y="5096080"/>
            <a:ext cx="3285250" cy="133860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cs-CZ" sz="2400" dirty="0"/>
          </a:p>
          <a:p>
            <a:r>
              <a:rPr lang="cs-CZ" sz="2400" dirty="0"/>
              <a:t>2) CHOOSE </a:t>
            </a:r>
            <a:r>
              <a:rPr lang="cs-CZ" sz="2400" b="1" i="1" dirty="0">
                <a:solidFill>
                  <a:srgbClr val="C00000"/>
                </a:solidFill>
              </a:rPr>
              <a:t>INTERNSHIPS   AND STAYS</a:t>
            </a:r>
            <a:br>
              <a:rPr lang="cs-CZ" sz="2400" dirty="0"/>
            </a:br>
            <a:br>
              <a:rPr lang="cs-CZ" sz="2800" dirty="0"/>
            </a:br>
            <a:endParaRPr lang="cs-CZ" sz="2800" dirty="0"/>
          </a:p>
        </p:txBody>
      </p:sp>
      <p:pic>
        <p:nvPicPr>
          <p:cNvPr id="17" name="Zástupný symbol pro obsah 6"/>
          <p:cNvPicPr>
            <a:picLocks noChangeAspect="1"/>
          </p:cNvPicPr>
          <p:nvPr/>
        </p:nvPicPr>
        <p:blipFill rotWithShape="1">
          <a:blip r:embed="rId2" cstate="print">
            <a:extLst>
              <a:ext uri="{28A0092B-C50C-407E-A947-70E740481C1C}">
                <a14:useLocalDpi xmlns:a14="http://schemas.microsoft.com/office/drawing/2010/main" val="0"/>
              </a:ext>
            </a:extLst>
          </a:blip>
          <a:srcRect l="3908" t="23061" r="4824" b="17167"/>
          <a:stretch/>
        </p:blipFill>
        <p:spPr>
          <a:xfrm>
            <a:off x="4522124" y="285415"/>
            <a:ext cx="6991003" cy="2575379"/>
          </a:xfrm>
          <a:prstGeom prst="rect">
            <a:avLst/>
          </a:prstGeom>
        </p:spPr>
      </p:pic>
      <p:pic>
        <p:nvPicPr>
          <p:cNvPr id="18" name="Zástupný symbol pro obsah 1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348" t="14833" r="3925" b="5444"/>
          <a:stretch/>
        </p:blipFill>
        <p:spPr>
          <a:xfrm>
            <a:off x="501665" y="3220090"/>
            <a:ext cx="5403273" cy="2641600"/>
          </a:xfrm>
        </p:spPr>
      </p:pic>
      <p:cxnSp>
        <p:nvCxnSpPr>
          <p:cNvPr id="6" name="Přímá spojnice se šipkou 5"/>
          <p:cNvCxnSpPr/>
          <p:nvPr/>
        </p:nvCxnSpPr>
        <p:spPr>
          <a:xfrm flipV="1">
            <a:off x="2502131" y="1080655"/>
            <a:ext cx="6309360" cy="1631106"/>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flipH="1" flipV="1">
            <a:off x="2202873" y="5320146"/>
            <a:ext cx="6168043" cy="274319"/>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ál 20"/>
          <p:cNvSpPr/>
          <p:nvPr/>
        </p:nvSpPr>
        <p:spPr>
          <a:xfrm>
            <a:off x="5286894" y="532015"/>
            <a:ext cx="1180408" cy="357447"/>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3809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7901" y="1819373"/>
            <a:ext cx="2922309" cy="1998482"/>
          </a:xfrm>
        </p:spPr>
        <p:txBody>
          <a:bodyPr>
            <a:normAutofit/>
          </a:bodyPr>
          <a:lstStyle/>
          <a:p>
            <a:r>
              <a:rPr lang="cs-CZ" sz="2400" dirty="0"/>
              <a:t>3) CHOOSE A RELEVANT RECORD OF THE STAY ABROAD AND TICK IT</a:t>
            </a:r>
            <a:br>
              <a:rPr lang="cs-CZ" sz="2400" dirty="0"/>
            </a:br>
            <a:br>
              <a:rPr lang="cs-CZ" sz="2400" dirty="0"/>
            </a:br>
            <a:endParaRPr lang="cs-CZ" sz="2400" dirty="0"/>
          </a:p>
        </p:txBody>
      </p:sp>
      <p:pic>
        <p:nvPicPr>
          <p:cNvPr id="4" name="Zástupný symbol pro obsah 3"/>
          <p:cNvPicPr>
            <a:picLocks noGrp="1" noChangeAspect="1"/>
          </p:cNvPicPr>
          <p:nvPr>
            <p:ph idx="1"/>
          </p:nvPr>
        </p:nvPicPr>
        <p:blipFill rotWithShape="1">
          <a:blip r:embed="rId2"/>
          <a:srcRect r="39560" b="19450"/>
          <a:stretch/>
        </p:blipFill>
        <p:spPr>
          <a:xfrm>
            <a:off x="4624304" y="517657"/>
            <a:ext cx="7149775" cy="5359858"/>
          </a:xfrm>
          <a:prstGeom prst="rect">
            <a:avLst/>
          </a:prstGeom>
        </p:spPr>
      </p:pic>
      <p:sp>
        <p:nvSpPr>
          <p:cNvPr id="5" name="Nadpis 1"/>
          <p:cNvSpPr txBox="1">
            <a:spLocks/>
          </p:cNvSpPr>
          <p:nvPr/>
        </p:nvSpPr>
        <p:spPr>
          <a:xfrm>
            <a:off x="976131" y="3747056"/>
            <a:ext cx="2922309" cy="1258576"/>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cs-CZ" sz="2400" dirty="0"/>
            </a:br>
            <a:r>
              <a:rPr lang="cs-CZ" sz="2400" dirty="0"/>
              <a:t>4) THEN CHOOSE AN </a:t>
            </a:r>
            <a:r>
              <a:rPr lang="cs-CZ" sz="2400" b="1" i="1" dirty="0">
                <a:solidFill>
                  <a:srgbClr val="C00000"/>
                </a:solidFill>
              </a:rPr>
              <a:t>EDIT SELECTED</a:t>
            </a:r>
            <a:r>
              <a:rPr lang="cs-CZ" sz="2400" dirty="0"/>
              <a:t> BUTTON TO CONTINUE</a:t>
            </a:r>
          </a:p>
        </p:txBody>
      </p:sp>
      <p:cxnSp>
        <p:nvCxnSpPr>
          <p:cNvPr id="6" name="Přímá spojnice se šipkou 5"/>
          <p:cNvCxnSpPr/>
          <p:nvPr/>
        </p:nvCxnSpPr>
        <p:spPr>
          <a:xfrm>
            <a:off x="3318235" y="2818614"/>
            <a:ext cx="2601798" cy="141403"/>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3695307" y="4581427"/>
            <a:ext cx="2055044" cy="754145"/>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55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1077" y="4473043"/>
            <a:ext cx="2993953" cy="1450757"/>
          </a:xfrm>
        </p:spPr>
        <p:txBody>
          <a:bodyPr>
            <a:normAutofit/>
          </a:bodyPr>
          <a:lstStyle/>
          <a:p>
            <a:r>
              <a:rPr lang="cs-CZ" sz="2400" dirty="0"/>
              <a:t>6) PLEASE CHECK THAT YOU HAVE CHOSEN THE RIGHT ADMINISTRATOR  </a:t>
            </a:r>
          </a:p>
        </p:txBody>
      </p:sp>
      <p:pic>
        <p:nvPicPr>
          <p:cNvPr id="4" name="Zástupný symbol pro obsah 3"/>
          <p:cNvPicPr>
            <a:picLocks noGrp="1" noChangeAspect="1"/>
          </p:cNvPicPr>
          <p:nvPr>
            <p:ph idx="1"/>
          </p:nvPr>
        </p:nvPicPr>
        <p:blipFill rotWithShape="1">
          <a:blip r:embed="rId2"/>
          <a:srcRect r="36273" b="2012"/>
          <a:stretch/>
        </p:blipFill>
        <p:spPr>
          <a:xfrm>
            <a:off x="4850547" y="286603"/>
            <a:ext cx="6829263" cy="5906775"/>
          </a:xfrm>
          <a:prstGeom prst="rect">
            <a:avLst/>
          </a:prstGeom>
        </p:spPr>
      </p:pic>
      <p:sp>
        <p:nvSpPr>
          <p:cNvPr id="5" name="Nadpis 1"/>
          <p:cNvSpPr txBox="1">
            <a:spLocks/>
          </p:cNvSpPr>
          <p:nvPr/>
        </p:nvSpPr>
        <p:spPr>
          <a:xfrm>
            <a:off x="670945" y="371444"/>
            <a:ext cx="2993953" cy="2783253"/>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400" dirty="0"/>
              <a:t>5) PLEASE CHECK WHETHER THE DATES OF THE STAY ABROAD YOU ENTERED BEFORE ARE THE SAME AS THE DATES ON THE </a:t>
            </a:r>
            <a:r>
              <a:rPr lang="cs-CZ" sz="2400" b="1" i="1" dirty="0">
                <a:solidFill>
                  <a:srgbClr val="0070C0"/>
                </a:solidFill>
              </a:rPr>
              <a:t>CONFIRMATION OF PLACEMENT PERIOD </a:t>
            </a:r>
            <a:r>
              <a:rPr lang="cs-CZ" sz="2400" dirty="0"/>
              <a:t>DOCUMENT (</a:t>
            </a:r>
            <a:r>
              <a:rPr lang="cs-CZ" sz="2400" dirty="0" err="1"/>
              <a:t>if</a:t>
            </a:r>
            <a:r>
              <a:rPr lang="cs-CZ" sz="2400" dirty="0"/>
              <a:t> </a:t>
            </a:r>
            <a:r>
              <a:rPr lang="cs-CZ" sz="2400" dirty="0" err="1"/>
              <a:t>the</a:t>
            </a:r>
            <a:r>
              <a:rPr lang="cs-CZ" sz="2400" dirty="0"/>
              <a:t> </a:t>
            </a:r>
            <a:r>
              <a:rPr lang="cs-CZ" sz="2400" dirty="0" err="1"/>
              <a:t>dates</a:t>
            </a:r>
            <a:r>
              <a:rPr lang="cs-CZ" sz="2400" dirty="0"/>
              <a:t> </a:t>
            </a:r>
            <a:r>
              <a:rPr lang="cs-CZ" sz="2400" dirty="0" err="1"/>
              <a:t>differ</a:t>
            </a:r>
            <a:r>
              <a:rPr lang="cs-CZ" sz="2400" dirty="0"/>
              <a:t>, </a:t>
            </a:r>
            <a:r>
              <a:rPr lang="cs-CZ" sz="2400" dirty="0" err="1"/>
              <a:t>you</a:t>
            </a:r>
            <a:r>
              <a:rPr lang="cs-CZ" sz="2400" dirty="0"/>
              <a:t> </a:t>
            </a:r>
            <a:r>
              <a:rPr lang="cs-CZ" sz="2400" dirty="0" err="1"/>
              <a:t>have</a:t>
            </a:r>
            <a:r>
              <a:rPr lang="cs-CZ" sz="2400" dirty="0"/>
              <a:t> to </a:t>
            </a:r>
            <a:r>
              <a:rPr lang="cs-CZ" sz="2400" dirty="0" err="1"/>
              <a:t>correct</a:t>
            </a:r>
            <a:r>
              <a:rPr lang="cs-CZ" sz="2400" dirty="0"/>
              <a:t> </a:t>
            </a:r>
            <a:r>
              <a:rPr lang="cs-CZ" sz="2400" dirty="0" err="1"/>
              <a:t>dates</a:t>
            </a:r>
            <a:r>
              <a:rPr lang="cs-CZ" sz="2400" dirty="0"/>
              <a:t> </a:t>
            </a:r>
            <a:r>
              <a:rPr lang="cs-CZ" sz="2400" dirty="0" err="1"/>
              <a:t>according</a:t>
            </a:r>
            <a:r>
              <a:rPr lang="cs-CZ" sz="2400" dirty="0"/>
              <a:t> to </a:t>
            </a:r>
            <a:r>
              <a:rPr lang="cs-CZ" sz="2400" dirty="0" err="1"/>
              <a:t>the</a:t>
            </a:r>
            <a:r>
              <a:rPr lang="cs-CZ" sz="2400" dirty="0"/>
              <a:t> </a:t>
            </a:r>
            <a:r>
              <a:rPr lang="cs-CZ" sz="2400" b="1" i="1" dirty="0" err="1">
                <a:solidFill>
                  <a:srgbClr val="0070C0"/>
                </a:solidFill>
              </a:rPr>
              <a:t>confirmation</a:t>
            </a:r>
            <a:r>
              <a:rPr lang="cs-CZ" sz="2400" b="1" i="1" dirty="0">
                <a:solidFill>
                  <a:srgbClr val="0070C0"/>
                </a:solidFill>
              </a:rPr>
              <a:t> </a:t>
            </a:r>
            <a:r>
              <a:rPr lang="cs-CZ" sz="2400" b="1" i="1" dirty="0" err="1">
                <a:solidFill>
                  <a:srgbClr val="0070C0"/>
                </a:solidFill>
              </a:rPr>
              <a:t>of</a:t>
            </a:r>
            <a:r>
              <a:rPr lang="cs-CZ" sz="2400" b="1" i="1" dirty="0">
                <a:solidFill>
                  <a:srgbClr val="0070C0"/>
                </a:solidFill>
              </a:rPr>
              <a:t> </a:t>
            </a:r>
            <a:r>
              <a:rPr lang="cs-CZ" sz="2400" b="1" i="1" dirty="0" err="1">
                <a:solidFill>
                  <a:srgbClr val="0070C0"/>
                </a:solidFill>
              </a:rPr>
              <a:t>placement</a:t>
            </a:r>
            <a:r>
              <a:rPr lang="cs-CZ" sz="2400" b="1" i="1" dirty="0">
                <a:solidFill>
                  <a:srgbClr val="0070C0"/>
                </a:solidFill>
              </a:rPr>
              <a:t> period</a:t>
            </a:r>
            <a:r>
              <a:rPr lang="cs-CZ" sz="2400" dirty="0"/>
              <a:t>)</a:t>
            </a:r>
          </a:p>
        </p:txBody>
      </p:sp>
      <p:cxnSp>
        <p:nvCxnSpPr>
          <p:cNvPr id="6" name="Přímá spojnice se šipkou 5"/>
          <p:cNvCxnSpPr/>
          <p:nvPr/>
        </p:nvCxnSpPr>
        <p:spPr>
          <a:xfrm>
            <a:off x="3414024" y="1763070"/>
            <a:ext cx="2543716" cy="1281788"/>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V="1">
            <a:off x="4454621" y="3556274"/>
            <a:ext cx="1503119" cy="1638809"/>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35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3250" y="181977"/>
            <a:ext cx="3723587" cy="4709603"/>
          </a:xfrm>
        </p:spPr>
        <p:txBody>
          <a:bodyPr>
            <a:normAutofit/>
          </a:bodyPr>
          <a:lstStyle/>
          <a:p>
            <a:r>
              <a:rPr lang="cs-CZ" sz="2400" dirty="0"/>
              <a:t>7) CHECK WHETHER YOU UPLOADED ALL THE RELEVANT DOCUMENTS</a:t>
            </a:r>
            <a:br>
              <a:rPr lang="cs-CZ" sz="2400" dirty="0"/>
            </a:br>
            <a:r>
              <a:rPr lang="cs-CZ" sz="2400" dirty="0"/>
              <a:t>- </a:t>
            </a:r>
            <a:r>
              <a:rPr lang="cs-CZ" sz="2400" b="1" i="1" dirty="0">
                <a:solidFill>
                  <a:srgbClr val="0070C0"/>
                </a:solidFill>
              </a:rPr>
              <a:t>TRAINING AGREEMENT</a:t>
            </a:r>
            <a:br>
              <a:rPr lang="cs-CZ" sz="2400" dirty="0"/>
            </a:br>
            <a:r>
              <a:rPr lang="cs-CZ" sz="2400" dirty="0"/>
              <a:t>- </a:t>
            </a:r>
            <a:r>
              <a:rPr lang="cs-CZ" sz="2400" b="1" i="1" dirty="0">
                <a:solidFill>
                  <a:srgbClr val="0070C0"/>
                </a:solidFill>
              </a:rPr>
              <a:t>CONFIRMATION OF PLACEMENT PERIOD</a:t>
            </a:r>
            <a:br>
              <a:rPr lang="cs-CZ" sz="2400" b="1" i="1" dirty="0">
                <a:solidFill>
                  <a:srgbClr val="0070C0"/>
                </a:solidFill>
              </a:rPr>
            </a:br>
            <a:r>
              <a:rPr lang="cs-CZ" sz="2400" dirty="0"/>
              <a:t>- </a:t>
            </a:r>
            <a:r>
              <a:rPr lang="cs-CZ" sz="2400" b="1" i="1" dirty="0">
                <a:solidFill>
                  <a:srgbClr val="0070C0"/>
                </a:solidFill>
              </a:rPr>
              <a:t>TRANSCRIPT OF RECORDS </a:t>
            </a:r>
            <a:r>
              <a:rPr lang="cs-CZ" sz="2400" dirty="0"/>
              <a:t>(a </a:t>
            </a:r>
            <a:r>
              <a:rPr lang="cs-CZ" sz="2400" dirty="0" err="1"/>
              <a:t>document</a:t>
            </a:r>
            <a:r>
              <a:rPr lang="cs-CZ" sz="2400" dirty="0"/>
              <a:t> </a:t>
            </a:r>
            <a:r>
              <a:rPr lang="cs-CZ" sz="2400" dirty="0" err="1"/>
              <a:t>with</a:t>
            </a:r>
            <a:r>
              <a:rPr lang="cs-CZ" sz="2400" dirty="0"/>
              <a:t> </a:t>
            </a:r>
            <a:r>
              <a:rPr lang="cs-CZ" sz="2400" dirty="0" err="1"/>
              <a:t>required</a:t>
            </a:r>
            <a:r>
              <a:rPr lang="cs-CZ" sz="2400" dirty="0"/>
              <a:t> </a:t>
            </a:r>
            <a:r>
              <a:rPr lang="cs-CZ" sz="2400" b="1" i="1" dirty="0" err="1">
                <a:solidFill>
                  <a:srgbClr val="0070C0"/>
                </a:solidFill>
              </a:rPr>
              <a:t>procedures</a:t>
            </a:r>
            <a:r>
              <a:rPr lang="cs-CZ" sz="2400" dirty="0"/>
              <a:t>); THE DOCUMENTS MUST BE SIGNED BY YOU, FOREIGN INSTITUTION AND HOME INSTITUTION AS WELL AS STAMPED.</a:t>
            </a:r>
          </a:p>
        </p:txBody>
      </p:sp>
      <p:pic>
        <p:nvPicPr>
          <p:cNvPr id="4" name="Zástupný symbol pro obsah 3"/>
          <p:cNvPicPr>
            <a:picLocks noGrp="1" noChangeAspect="1"/>
          </p:cNvPicPr>
          <p:nvPr>
            <p:ph idx="1"/>
          </p:nvPr>
        </p:nvPicPr>
        <p:blipFill rotWithShape="1">
          <a:blip r:embed="rId2"/>
          <a:srcRect r="19665" b="3419"/>
          <a:stretch/>
        </p:blipFill>
        <p:spPr>
          <a:xfrm>
            <a:off x="4022493" y="603315"/>
            <a:ext cx="7931642" cy="5363851"/>
          </a:xfrm>
          <a:prstGeom prst="rect">
            <a:avLst/>
          </a:prstGeom>
        </p:spPr>
      </p:pic>
      <p:cxnSp>
        <p:nvCxnSpPr>
          <p:cNvPr id="5" name="Přímá spojnice se šipkou 4"/>
          <p:cNvCxnSpPr/>
          <p:nvPr/>
        </p:nvCxnSpPr>
        <p:spPr>
          <a:xfrm>
            <a:off x="2856322" y="1847654"/>
            <a:ext cx="2121031" cy="1131216"/>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Nadpis 1"/>
          <p:cNvSpPr txBox="1">
            <a:spLocks/>
          </p:cNvSpPr>
          <p:nvPr/>
        </p:nvSpPr>
        <p:spPr>
          <a:xfrm>
            <a:off x="414780" y="4856704"/>
            <a:ext cx="3723587" cy="127072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400" dirty="0"/>
              <a:t>8) THEN CLICK ON </a:t>
            </a:r>
            <a:r>
              <a:rPr lang="cs-CZ" sz="2400" b="1" i="1" dirty="0">
                <a:solidFill>
                  <a:srgbClr val="C00000"/>
                </a:solidFill>
              </a:rPr>
              <a:t>ENTER A COURSE</a:t>
            </a:r>
          </a:p>
        </p:txBody>
      </p:sp>
      <p:cxnSp>
        <p:nvCxnSpPr>
          <p:cNvPr id="8" name="Přímá spojnice se šipkou 7"/>
          <p:cNvCxnSpPr/>
          <p:nvPr/>
        </p:nvCxnSpPr>
        <p:spPr>
          <a:xfrm flipV="1">
            <a:off x="3525625" y="4926456"/>
            <a:ext cx="1557384" cy="475104"/>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8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8219" y="286604"/>
            <a:ext cx="11321591" cy="514674"/>
          </a:xfrm>
        </p:spPr>
        <p:txBody>
          <a:bodyPr>
            <a:normAutofit/>
          </a:bodyPr>
          <a:lstStyle/>
          <a:p>
            <a:r>
              <a:rPr lang="cs-CZ" sz="2400" b="1" dirty="0">
                <a:solidFill>
                  <a:schemeClr val="accent4">
                    <a:lumMod val="75000"/>
                  </a:schemeClr>
                </a:solidFill>
              </a:rPr>
              <a:t>NOW YOU HAVE TO CREATE A COURSE THAT REPRESENTS THE TRAINEESHIP YOU DID ABROAD</a:t>
            </a:r>
          </a:p>
        </p:txBody>
      </p:sp>
      <p:pic>
        <p:nvPicPr>
          <p:cNvPr id="4" name="Zástupný symbol pro obsah 3"/>
          <p:cNvPicPr>
            <a:picLocks noGrp="1" noChangeAspect="1"/>
          </p:cNvPicPr>
          <p:nvPr>
            <p:ph idx="1"/>
          </p:nvPr>
        </p:nvPicPr>
        <p:blipFill rotWithShape="1">
          <a:blip r:embed="rId2"/>
          <a:srcRect r="25597" b="34441"/>
          <a:stretch/>
        </p:blipFill>
        <p:spPr>
          <a:xfrm>
            <a:off x="4775132" y="1214667"/>
            <a:ext cx="7211172" cy="3574150"/>
          </a:xfrm>
          <a:prstGeom prst="rect">
            <a:avLst/>
          </a:prstGeom>
        </p:spPr>
      </p:pic>
      <p:sp>
        <p:nvSpPr>
          <p:cNvPr id="5" name="Nadpis 1"/>
          <p:cNvSpPr txBox="1">
            <a:spLocks/>
          </p:cNvSpPr>
          <p:nvPr/>
        </p:nvSpPr>
        <p:spPr>
          <a:xfrm>
            <a:off x="699225" y="3707104"/>
            <a:ext cx="2993953" cy="171094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400" dirty="0"/>
              <a:t>9) COMPLETE THE BOX WITH A NAME OF THE TRAINEESHIP AND CLICK ON </a:t>
            </a:r>
            <a:r>
              <a:rPr lang="cs-CZ" sz="2400" b="1" i="1" dirty="0">
                <a:solidFill>
                  <a:srgbClr val="C00000"/>
                </a:solidFill>
              </a:rPr>
              <a:t>DOHLEDAT </a:t>
            </a:r>
            <a:r>
              <a:rPr lang="cs-CZ" sz="2400" dirty="0"/>
              <a:t>BUTTON</a:t>
            </a:r>
          </a:p>
        </p:txBody>
      </p:sp>
      <p:cxnSp>
        <p:nvCxnSpPr>
          <p:cNvPr id="6" name="Přímá spojnice se šipkou 5"/>
          <p:cNvCxnSpPr/>
          <p:nvPr/>
        </p:nvCxnSpPr>
        <p:spPr>
          <a:xfrm flipV="1">
            <a:off x="3535052" y="3167406"/>
            <a:ext cx="3789575" cy="1055802"/>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V="1">
            <a:off x="3289955" y="3167406"/>
            <a:ext cx="7786540" cy="1690928"/>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Nadpis 1"/>
          <p:cNvSpPr txBox="1">
            <a:spLocks/>
          </p:cNvSpPr>
          <p:nvPr/>
        </p:nvSpPr>
        <p:spPr>
          <a:xfrm>
            <a:off x="5769204" y="5202205"/>
            <a:ext cx="6136850" cy="97374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000" i="1" dirty="0"/>
              <a:t>SUGGESTIONS FOR TRAINEESHIPS NAMES:</a:t>
            </a:r>
          </a:p>
          <a:p>
            <a:r>
              <a:rPr lang="cs-CZ" sz="2000" b="1" i="1" dirty="0" err="1">
                <a:solidFill>
                  <a:schemeClr val="accent4">
                    <a:lumMod val="75000"/>
                  </a:schemeClr>
                </a:solidFill>
              </a:rPr>
              <a:t>Pediatrics</a:t>
            </a:r>
            <a:r>
              <a:rPr lang="cs-CZ" sz="2000" b="1" i="1" dirty="0">
                <a:solidFill>
                  <a:schemeClr val="accent4">
                    <a:lumMod val="75000"/>
                  </a:schemeClr>
                </a:solidFill>
              </a:rPr>
              <a:t> </a:t>
            </a:r>
            <a:r>
              <a:rPr lang="cs-CZ" sz="2000" b="1" i="1" dirty="0" err="1">
                <a:solidFill>
                  <a:schemeClr val="accent4">
                    <a:lumMod val="75000"/>
                  </a:schemeClr>
                </a:solidFill>
              </a:rPr>
              <a:t>Traineeship</a:t>
            </a:r>
            <a:r>
              <a:rPr lang="cs-CZ" sz="2000" b="1" i="1" dirty="0">
                <a:solidFill>
                  <a:schemeClr val="accent4">
                    <a:lumMod val="75000"/>
                  </a:schemeClr>
                </a:solidFill>
              </a:rPr>
              <a:t> / </a:t>
            </a:r>
            <a:r>
              <a:rPr lang="cs-CZ" sz="2000" b="1" i="1" dirty="0" err="1">
                <a:solidFill>
                  <a:schemeClr val="accent4">
                    <a:lumMod val="75000"/>
                  </a:schemeClr>
                </a:solidFill>
              </a:rPr>
              <a:t>Training</a:t>
            </a:r>
            <a:r>
              <a:rPr lang="cs-CZ" sz="2000" b="1" i="1" dirty="0">
                <a:solidFill>
                  <a:schemeClr val="accent4">
                    <a:lumMod val="75000"/>
                  </a:schemeClr>
                </a:solidFill>
              </a:rPr>
              <a:t> / </a:t>
            </a:r>
            <a:r>
              <a:rPr lang="cs-CZ" sz="2000" b="1" i="1" dirty="0" err="1">
                <a:solidFill>
                  <a:schemeClr val="accent4">
                    <a:lumMod val="75000"/>
                  </a:schemeClr>
                </a:solidFill>
              </a:rPr>
              <a:t>Internship</a:t>
            </a:r>
            <a:endParaRPr lang="cs-CZ" sz="2000" b="1" i="1" dirty="0">
              <a:solidFill>
                <a:schemeClr val="accent4">
                  <a:lumMod val="75000"/>
                </a:schemeClr>
              </a:solidFill>
            </a:endParaRPr>
          </a:p>
          <a:p>
            <a:r>
              <a:rPr lang="cs-CZ" sz="2000" b="1" i="1" dirty="0" err="1">
                <a:solidFill>
                  <a:schemeClr val="accent4">
                    <a:lumMod val="75000"/>
                  </a:schemeClr>
                </a:solidFill>
              </a:rPr>
              <a:t>Surgery</a:t>
            </a:r>
            <a:r>
              <a:rPr lang="cs-CZ" sz="2000" b="1" i="1" dirty="0">
                <a:solidFill>
                  <a:schemeClr val="accent4">
                    <a:lumMod val="75000"/>
                  </a:schemeClr>
                </a:solidFill>
              </a:rPr>
              <a:t> </a:t>
            </a:r>
            <a:r>
              <a:rPr lang="cs-CZ" sz="2000" b="1" i="1" dirty="0" err="1">
                <a:solidFill>
                  <a:schemeClr val="accent4">
                    <a:lumMod val="75000"/>
                  </a:schemeClr>
                </a:solidFill>
              </a:rPr>
              <a:t>Traineeship</a:t>
            </a:r>
            <a:r>
              <a:rPr lang="cs-CZ" sz="2000" b="1" i="1" dirty="0">
                <a:solidFill>
                  <a:schemeClr val="accent4">
                    <a:lumMod val="75000"/>
                  </a:schemeClr>
                </a:solidFill>
              </a:rPr>
              <a:t> / </a:t>
            </a:r>
            <a:r>
              <a:rPr lang="cs-CZ" sz="2000" b="1" i="1" dirty="0" err="1">
                <a:solidFill>
                  <a:schemeClr val="accent4">
                    <a:lumMod val="75000"/>
                  </a:schemeClr>
                </a:solidFill>
              </a:rPr>
              <a:t>Training</a:t>
            </a:r>
            <a:r>
              <a:rPr lang="cs-CZ" sz="2000" b="1" i="1" dirty="0">
                <a:solidFill>
                  <a:schemeClr val="accent4">
                    <a:lumMod val="75000"/>
                  </a:schemeClr>
                </a:solidFill>
              </a:rPr>
              <a:t> / </a:t>
            </a:r>
            <a:r>
              <a:rPr lang="cs-CZ" sz="2000" b="1" i="1" dirty="0" err="1">
                <a:solidFill>
                  <a:schemeClr val="accent4">
                    <a:lumMod val="75000"/>
                  </a:schemeClr>
                </a:solidFill>
              </a:rPr>
              <a:t>Internship</a:t>
            </a:r>
            <a:r>
              <a:rPr lang="cs-CZ" sz="2000" b="1" i="1" dirty="0">
                <a:solidFill>
                  <a:schemeClr val="accent4">
                    <a:lumMod val="75000"/>
                  </a:schemeClr>
                </a:solidFill>
              </a:rPr>
              <a:t>, </a:t>
            </a:r>
            <a:r>
              <a:rPr lang="cs-CZ" sz="2000" b="1" i="1" dirty="0" err="1">
                <a:solidFill>
                  <a:schemeClr val="accent4">
                    <a:lumMod val="75000"/>
                  </a:schemeClr>
                </a:solidFill>
              </a:rPr>
              <a:t>ect</a:t>
            </a:r>
            <a:r>
              <a:rPr lang="cs-CZ" sz="2000" b="1" i="1" dirty="0">
                <a:solidFill>
                  <a:schemeClr val="accent4">
                    <a:lumMod val="75000"/>
                  </a:schemeClr>
                </a:solidFill>
              </a:rPr>
              <a:t>.</a:t>
            </a:r>
          </a:p>
        </p:txBody>
      </p:sp>
    </p:spTree>
    <p:extLst>
      <p:ext uri="{BB962C8B-B14F-4D97-AF65-F5344CB8AC3E}">
        <p14:creationId xmlns:p14="http://schemas.microsoft.com/office/powerpoint/2010/main" val="299361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1934" y="286602"/>
            <a:ext cx="2532039" cy="3092053"/>
          </a:xfrm>
        </p:spPr>
        <p:txBody>
          <a:bodyPr>
            <a:noAutofit/>
          </a:bodyPr>
          <a:lstStyle/>
          <a:p>
            <a:r>
              <a:rPr lang="en-US" sz="1800" cap="all" dirty="0">
                <a:solidFill>
                  <a:schemeClr val="tx1"/>
                </a:solidFill>
              </a:rPr>
              <a:t>HERE YOU CAN SEE COURSES THAT WERE CREATED BY STUDENTS BEFORE;</a:t>
            </a:r>
            <a:br>
              <a:rPr lang="en-US" sz="1800" cap="all" dirty="0">
                <a:solidFill>
                  <a:schemeClr val="tx1"/>
                </a:solidFill>
              </a:rPr>
            </a:br>
            <a:r>
              <a:rPr lang="en-US" sz="1800" cap="all" dirty="0">
                <a:solidFill>
                  <a:schemeClr val="tx1"/>
                </a:solidFill>
              </a:rPr>
              <a:t>YOU CAN USE ONE OF THEM IF THE PLACE OF THE TRAINEESHIP AGREES WITH YOUR PLACE; YOU WILL TICK THE COURSE AND COMPLETE</a:t>
            </a:r>
            <a:r>
              <a:rPr lang="en-US" sz="1800" dirty="0">
                <a:solidFill>
                  <a:schemeClr val="tx1"/>
                </a:solidFill>
              </a:rPr>
              <a:t> </a:t>
            </a:r>
            <a:r>
              <a:rPr lang="en-US" sz="1800" b="1" i="1" dirty="0">
                <a:solidFill>
                  <a:srgbClr val="FF0000"/>
                </a:solidFill>
              </a:rPr>
              <a:t>HODNOCENÍ </a:t>
            </a:r>
            <a:r>
              <a:rPr lang="en-US" sz="1800" dirty="0">
                <a:solidFill>
                  <a:schemeClr val="tx1"/>
                </a:solidFill>
              </a:rPr>
              <a:t>WITH </a:t>
            </a:r>
            <a:r>
              <a:rPr lang="en-US" sz="1800" b="1" dirty="0">
                <a:solidFill>
                  <a:srgbClr val="00B0F0"/>
                </a:solidFill>
              </a:rPr>
              <a:t>Z</a:t>
            </a:r>
            <a:r>
              <a:rPr lang="en-US" sz="1800" dirty="0">
                <a:solidFill>
                  <a:schemeClr val="tx1"/>
                </a:solidFill>
              </a:rPr>
              <a:t> </a:t>
            </a:r>
            <a:br>
              <a:rPr lang="cs-CZ" sz="1800" dirty="0">
                <a:solidFill>
                  <a:schemeClr val="tx1"/>
                </a:solidFill>
              </a:rPr>
            </a:br>
            <a:r>
              <a:rPr lang="cs-CZ" sz="1800" dirty="0">
                <a:solidFill>
                  <a:schemeClr val="tx1"/>
                </a:solidFill>
              </a:rPr>
              <a:t>AND CLICK ON </a:t>
            </a:r>
            <a:r>
              <a:rPr lang="cs-CZ" sz="1800" b="1" i="1" dirty="0">
                <a:solidFill>
                  <a:srgbClr val="FF0000"/>
                </a:solidFill>
              </a:rPr>
              <a:t>ULOŽIT</a:t>
            </a:r>
            <a:r>
              <a:rPr lang="cs-CZ" sz="1800" dirty="0">
                <a:solidFill>
                  <a:schemeClr val="tx1"/>
                </a:solidFill>
              </a:rPr>
              <a:t> BUTTON</a:t>
            </a:r>
            <a:endParaRPr lang="en-US" sz="1800" dirty="0">
              <a:solidFill>
                <a:schemeClr val="tx1"/>
              </a:solidFill>
            </a:endParaRPr>
          </a:p>
        </p:txBody>
      </p:sp>
      <p:pic>
        <p:nvPicPr>
          <p:cNvPr id="4" name="Zástupný symbol pro obsah 3"/>
          <p:cNvPicPr>
            <a:picLocks noGrp="1" noChangeAspect="1"/>
          </p:cNvPicPr>
          <p:nvPr>
            <p:ph idx="1"/>
          </p:nvPr>
        </p:nvPicPr>
        <p:blipFill rotWithShape="1">
          <a:blip r:embed="rId2"/>
          <a:srcRect r="2661" b="13389"/>
          <a:stretch/>
        </p:blipFill>
        <p:spPr>
          <a:xfrm>
            <a:off x="3023643" y="286602"/>
            <a:ext cx="8844704" cy="4426799"/>
          </a:xfrm>
          <a:prstGeom prst="rect">
            <a:avLst/>
          </a:prstGeom>
        </p:spPr>
      </p:pic>
      <p:sp>
        <p:nvSpPr>
          <p:cNvPr id="5" name="Nadpis 1"/>
          <p:cNvSpPr txBox="1">
            <a:spLocks/>
          </p:cNvSpPr>
          <p:nvPr/>
        </p:nvSpPr>
        <p:spPr>
          <a:xfrm>
            <a:off x="352562" y="5189838"/>
            <a:ext cx="5990573" cy="74505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1600" dirty="0">
                <a:solidFill>
                  <a:schemeClr val="tx1"/>
                </a:solidFill>
              </a:rPr>
              <a:t>IN CASE YOU THE COURSES ARE NOT SUITABLE FOR YOU, CLINK ON THE LINK  </a:t>
            </a:r>
          </a:p>
          <a:p>
            <a:r>
              <a:rPr lang="cs-CZ" sz="1600" b="1" dirty="0">
                <a:solidFill>
                  <a:srgbClr val="FF0000"/>
                </a:solidFill>
              </a:rPr>
              <a:t>PŘEDMĚT NELZE DOHLEDAT NEBO MÁ JINÝ POČET KREDITŮ, ZALOŽÍM NOVÝ</a:t>
            </a:r>
          </a:p>
        </p:txBody>
      </p:sp>
      <p:cxnSp>
        <p:nvCxnSpPr>
          <p:cNvPr id="6" name="Přímá spojnice se šipkou 5"/>
          <p:cNvCxnSpPr/>
          <p:nvPr/>
        </p:nvCxnSpPr>
        <p:spPr>
          <a:xfrm>
            <a:off x="2178417" y="959830"/>
            <a:ext cx="1775081" cy="1297338"/>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Přímá spojnice se šipkou 6"/>
          <p:cNvCxnSpPr/>
          <p:nvPr/>
        </p:nvCxnSpPr>
        <p:spPr>
          <a:xfrm flipV="1">
            <a:off x="2359359" y="2835243"/>
            <a:ext cx="1594139" cy="171568"/>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V="1">
            <a:off x="2763973" y="3156954"/>
            <a:ext cx="2219919" cy="2229675"/>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Nadpis 1"/>
          <p:cNvSpPr txBox="1">
            <a:spLocks/>
          </p:cNvSpPr>
          <p:nvPr/>
        </p:nvSpPr>
        <p:spPr>
          <a:xfrm>
            <a:off x="4133730" y="4863544"/>
            <a:ext cx="7572238" cy="1310248"/>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1600" b="1" dirty="0">
                <a:solidFill>
                  <a:srgbClr val="FF0000"/>
                </a:solidFill>
              </a:rPr>
              <a:t> </a:t>
            </a:r>
          </a:p>
        </p:txBody>
      </p:sp>
    </p:spTree>
    <p:extLst>
      <p:ext uri="{BB962C8B-B14F-4D97-AF65-F5344CB8AC3E}">
        <p14:creationId xmlns:p14="http://schemas.microsoft.com/office/powerpoint/2010/main" val="168564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0944" y="261889"/>
            <a:ext cx="3330586" cy="4268921"/>
          </a:xfrm>
        </p:spPr>
        <p:txBody>
          <a:bodyPr>
            <a:normAutofit/>
          </a:bodyPr>
          <a:lstStyle/>
          <a:p>
            <a:r>
              <a:rPr lang="cs-CZ" sz="2000" dirty="0" err="1"/>
              <a:t>Complete</a:t>
            </a:r>
            <a:r>
              <a:rPr lang="cs-CZ" sz="2000" dirty="0"/>
              <a:t> </a:t>
            </a:r>
            <a:r>
              <a:rPr lang="cs-CZ" sz="2000" dirty="0" err="1"/>
              <a:t>the</a:t>
            </a:r>
            <a:r>
              <a:rPr lang="cs-CZ" sz="2000" dirty="0"/>
              <a:t> </a:t>
            </a:r>
            <a:r>
              <a:rPr lang="cs-CZ" sz="2000" dirty="0" err="1"/>
              <a:t>boxes</a:t>
            </a:r>
            <a:r>
              <a:rPr lang="cs-CZ" sz="2000" dirty="0"/>
              <a:t> (1-6) </a:t>
            </a:r>
            <a:r>
              <a:rPr lang="cs-CZ" sz="2000" dirty="0" err="1"/>
              <a:t>with</a:t>
            </a:r>
            <a:r>
              <a:rPr lang="cs-CZ" sz="2000" dirty="0"/>
              <a:t> </a:t>
            </a:r>
            <a:r>
              <a:rPr lang="cs-CZ" sz="2000" dirty="0" err="1"/>
              <a:t>relevant</a:t>
            </a:r>
            <a:r>
              <a:rPr lang="cs-CZ" sz="2000" dirty="0"/>
              <a:t> </a:t>
            </a:r>
            <a:r>
              <a:rPr lang="cs-CZ" sz="2000" dirty="0" err="1"/>
              <a:t>information</a:t>
            </a:r>
            <a:r>
              <a:rPr lang="cs-CZ" sz="2000" dirty="0"/>
              <a:t>:</a:t>
            </a:r>
            <a:br>
              <a:rPr lang="cs-CZ" sz="2000" dirty="0"/>
            </a:br>
            <a:r>
              <a:rPr lang="cs-CZ" sz="2000" b="1" dirty="0"/>
              <a:t>1) </a:t>
            </a:r>
            <a:r>
              <a:rPr lang="cs-CZ" sz="2000" b="1" dirty="0" err="1"/>
              <a:t>name</a:t>
            </a:r>
            <a:r>
              <a:rPr lang="cs-CZ" sz="2000" b="1" dirty="0"/>
              <a:t> </a:t>
            </a:r>
            <a:r>
              <a:rPr lang="cs-CZ" sz="2000" b="1" dirty="0" err="1"/>
              <a:t>of</a:t>
            </a:r>
            <a:r>
              <a:rPr lang="cs-CZ" sz="2000" b="1" dirty="0"/>
              <a:t> </a:t>
            </a:r>
            <a:r>
              <a:rPr lang="cs-CZ" sz="2000" b="1" dirty="0" err="1"/>
              <a:t>the</a:t>
            </a:r>
            <a:r>
              <a:rPr lang="cs-CZ" sz="2000" b="1" dirty="0"/>
              <a:t> </a:t>
            </a:r>
            <a:r>
              <a:rPr lang="cs-CZ" sz="2000" b="1" dirty="0" err="1"/>
              <a:t>internship</a:t>
            </a:r>
            <a:r>
              <a:rPr lang="cs-CZ" sz="2000" b="1" dirty="0"/>
              <a:t> in </a:t>
            </a:r>
            <a:r>
              <a:rPr lang="cs-CZ" sz="2000" b="1" dirty="0" err="1"/>
              <a:t>its</a:t>
            </a:r>
            <a:r>
              <a:rPr lang="cs-CZ" sz="2000" b="1" dirty="0"/>
              <a:t> </a:t>
            </a:r>
            <a:r>
              <a:rPr lang="cs-CZ" sz="2000" b="1" dirty="0" err="1"/>
              <a:t>original</a:t>
            </a:r>
            <a:r>
              <a:rPr lang="cs-CZ" sz="2000" b="1" dirty="0"/>
              <a:t>  </a:t>
            </a:r>
            <a:r>
              <a:rPr lang="cs-CZ" sz="2000" b="1" dirty="0" err="1"/>
              <a:t>language</a:t>
            </a:r>
            <a:r>
              <a:rPr lang="cs-CZ" sz="2000" b="1" dirty="0"/>
              <a:t> </a:t>
            </a:r>
            <a:br>
              <a:rPr lang="cs-CZ" sz="2000" dirty="0"/>
            </a:br>
            <a:r>
              <a:rPr lang="cs-CZ" sz="2000" b="1" dirty="0"/>
              <a:t>2) </a:t>
            </a:r>
            <a:r>
              <a:rPr lang="cs-CZ" sz="2000" b="1" dirty="0" err="1"/>
              <a:t>name</a:t>
            </a:r>
            <a:r>
              <a:rPr lang="cs-CZ" sz="2000" b="1" dirty="0"/>
              <a:t> </a:t>
            </a:r>
            <a:r>
              <a:rPr lang="cs-CZ" sz="2000" b="1" dirty="0" err="1"/>
              <a:t>of</a:t>
            </a:r>
            <a:r>
              <a:rPr lang="cs-CZ" sz="2000" b="1" dirty="0"/>
              <a:t> </a:t>
            </a:r>
            <a:r>
              <a:rPr lang="cs-CZ" sz="2000" b="1" dirty="0" err="1"/>
              <a:t>the</a:t>
            </a:r>
            <a:r>
              <a:rPr lang="cs-CZ" sz="2000" b="1" dirty="0"/>
              <a:t> </a:t>
            </a:r>
            <a:r>
              <a:rPr lang="cs-CZ" sz="2000" b="1" dirty="0" err="1"/>
              <a:t>internship</a:t>
            </a:r>
            <a:r>
              <a:rPr lang="cs-CZ" sz="2000" b="1" dirty="0"/>
              <a:t> in </a:t>
            </a:r>
            <a:r>
              <a:rPr lang="cs-CZ" sz="2000" b="1" dirty="0" err="1"/>
              <a:t>English</a:t>
            </a:r>
            <a:br>
              <a:rPr lang="cs-CZ" sz="2000" b="1" dirty="0"/>
            </a:br>
            <a:r>
              <a:rPr lang="cs-CZ" sz="2000" b="1" dirty="0"/>
              <a:t>3) </a:t>
            </a:r>
            <a:r>
              <a:rPr lang="cs-CZ" sz="2000" b="1" dirty="0" err="1"/>
              <a:t>number</a:t>
            </a:r>
            <a:r>
              <a:rPr lang="cs-CZ" sz="2000" b="1" dirty="0"/>
              <a:t> </a:t>
            </a:r>
            <a:r>
              <a:rPr lang="cs-CZ" sz="2000" b="1" dirty="0" err="1"/>
              <a:t>of</a:t>
            </a:r>
            <a:r>
              <a:rPr lang="cs-CZ" sz="2000" b="1" dirty="0"/>
              <a:t> </a:t>
            </a:r>
            <a:r>
              <a:rPr lang="cs-CZ" sz="2000" b="1" dirty="0" err="1"/>
              <a:t>credits</a:t>
            </a:r>
            <a:r>
              <a:rPr lang="cs-CZ" sz="2000" b="1" dirty="0"/>
              <a:t> (</a:t>
            </a:r>
            <a:r>
              <a:rPr lang="cs-CZ" sz="2000" b="1" dirty="0" err="1"/>
              <a:t>the</a:t>
            </a:r>
            <a:r>
              <a:rPr lang="cs-CZ" sz="2000" b="1" dirty="0"/>
              <a:t> </a:t>
            </a:r>
            <a:r>
              <a:rPr lang="cs-CZ" sz="2000" b="1" dirty="0" err="1"/>
              <a:t>same</a:t>
            </a:r>
            <a:r>
              <a:rPr lang="cs-CZ" sz="2000" b="1" dirty="0"/>
              <a:t> as </a:t>
            </a:r>
            <a:r>
              <a:rPr lang="cs-CZ" sz="2000" b="1" dirty="0" err="1"/>
              <a:t>our</a:t>
            </a:r>
            <a:r>
              <a:rPr lang="cs-CZ" sz="2000" b="1" dirty="0"/>
              <a:t> </a:t>
            </a:r>
            <a:r>
              <a:rPr lang="cs-CZ" sz="2000" b="1" dirty="0" err="1"/>
              <a:t>pregraduation</a:t>
            </a:r>
            <a:r>
              <a:rPr lang="cs-CZ" sz="2000" b="1" dirty="0"/>
              <a:t> </a:t>
            </a:r>
            <a:r>
              <a:rPr lang="cs-CZ" sz="2000" b="1" dirty="0" err="1"/>
              <a:t>practice</a:t>
            </a:r>
            <a:r>
              <a:rPr lang="cs-CZ" sz="2000" b="1" dirty="0"/>
              <a:t> </a:t>
            </a:r>
            <a:r>
              <a:rPr lang="cs-CZ" sz="2000" b="1" dirty="0" err="1"/>
              <a:t>for</a:t>
            </a:r>
            <a:r>
              <a:rPr lang="cs-CZ" sz="2000" b="1" dirty="0"/>
              <a:t> </a:t>
            </a:r>
            <a:r>
              <a:rPr lang="cs-CZ" sz="2000" b="1" dirty="0" err="1"/>
              <a:t>which</a:t>
            </a:r>
            <a:r>
              <a:rPr lang="cs-CZ" sz="2000" b="1" dirty="0"/>
              <a:t> </a:t>
            </a:r>
            <a:r>
              <a:rPr lang="cs-CZ" sz="2000" b="1" dirty="0" err="1"/>
              <a:t>the</a:t>
            </a:r>
            <a:r>
              <a:rPr lang="cs-CZ" sz="2000" b="1" dirty="0"/>
              <a:t> </a:t>
            </a:r>
            <a:r>
              <a:rPr lang="cs-CZ" sz="2000" b="1" dirty="0" err="1"/>
              <a:t>internship</a:t>
            </a:r>
            <a:r>
              <a:rPr lang="cs-CZ" sz="2000" b="1" dirty="0"/>
              <a:t> </a:t>
            </a:r>
            <a:r>
              <a:rPr lang="cs-CZ" sz="2000" b="1" dirty="0" err="1"/>
              <a:t>will</a:t>
            </a:r>
            <a:r>
              <a:rPr lang="cs-CZ" sz="2000" b="1" dirty="0"/>
              <a:t> </a:t>
            </a:r>
            <a:r>
              <a:rPr lang="cs-CZ" sz="2000" b="1" dirty="0" err="1"/>
              <a:t>be</a:t>
            </a:r>
            <a:r>
              <a:rPr lang="cs-CZ" sz="2000" b="1" dirty="0"/>
              <a:t> </a:t>
            </a:r>
            <a:r>
              <a:rPr lang="cs-CZ" sz="2000" b="1" dirty="0" err="1"/>
              <a:t>recognized</a:t>
            </a:r>
            <a:r>
              <a:rPr lang="cs-CZ" sz="2000" b="1" dirty="0"/>
              <a:t>*</a:t>
            </a:r>
            <a:br>
              <a:rPr lang="cs-CZ" sz="2000" b="1" dirty="0"/>
            </a:br>
            <a:r>
              <a:rPr lang="cs-CZ" sz="2000" b="1" dirty="0"/>
              <a:t>4) a </a:t>
            </a:r>
            <a:r>
              <a:rPr lang="cs-CZ" sz="2000" b="1" dirty="0" err="1"/>
              <a:t>way</a:t>
            </a:r>
            <a:r>
              <a:rPr lang="cs-CZ" sz="2000" b="1" dirty="0"/>
              <a:t> </a:t>
            </a:r>
            <a:r>
              <a:rPr lang="cs-CZ" sz="2000" b="1" dirty="0" err="1"/>
              <a:t>of</a:t>
            </a:r>
            <a:r>
              <a:rPr lang="cs-CZ" sz="2000" b="1" dirty="0"/>
              <a:t> </a:t>
            </a:r>
            <a:r>
              <a:rPr lang="cs-CZ" sz="2000" b="1" dirty="0" err="1"/>
              <a:t>completion</a:t>
            </a:r>
            <a:r>
              <a:rPr lang="cs-CZ" sz="2000" b="1" dirty="0"/>
              <a:t>*</a:t>
            </a:r>
            <a:br>
              <a:rPr lang="cs-CZ" sz="2000" b="1" dirty="0"/>
            </a:br>
            <a:r>
              <a:rPr lang="cs-CZ" sz="2000" b="1" dirty="0"/>
              <a:t>5) </a:t>
            </a:r>
            <a:r>
              <a:rPr lang="cs-CZ" sz="2000" b="1" dirty="0" err="1"/>
              <a:t>evaluation</a:t>
            </a:r>
            <a:r>
              <a:rPr lang="cs-CZ" sz="2000" b="1" dirty="0"/>
              <a:t>*</a:t>
            </a:r>
            <a:br>
              <a:rPr lang="cs-CZ" sz="2000" b="1" dirty="0"/>
            </a:br>
            <a:r>
              <a:rPr lang="cs-CZ" sz="2000" b="1" dirty="0"/>
              <a:t>6) </a:t>
            </a:r>
            <a:r>
              <a:rPr lang="cs-CZ" sz="2000" b="1" dirty="0" err="1"/>
              <a:t>language</a:t>
            </a:r>
            <a:r>
              <a:rPr lang="cs-CZ" sz="2000" b="1" dirty="0"/>
              <a:t> </a:t>
            </a:r>
            <a:r>
              <a:rPr lang="cs-CZ" sz="2000" b="1" dirty="0" err="1"/>
              <a:t>of</a:t>
            </a:r>
            <a:r>
              <a:rPr lang="cs-CZ" sz="2000" b="1" dirty="0"/>
              <a:t> </a:t>
            </a:r>
            <a:r>
              <a:rPr lang="cs-CZ" sz="2000" b="1" dirty="0" err="1"/>
              <a:t>the</a:t>
            </a:r>
            <a:r>
              <a:rPr lang="cs-CZ" sz="2000" b="1" dirty="0"/>
              <a:t> </a:t>
            </a:r>
            <a:r>
              <a:rPr lang="cs-CZ" sz="2000" b="1" dirty="0" err="1"/>
              <a:t>internship</a:t>
            </a:r>
            <a:br>
              <a:rPr lang="cs-CZ" sz="2000" b="1" dirty="0"/>
            </a:br>
            <a:br>
              <a:rPr lang="cs-CZ" sz="2000" b="1" dirty="0"/>
            </a:br>
            <a:r>
              <a:rPr lang="cs-CZ" sz="2000" dirty="0" err="1"/>
              <a:t>Then</a:t>
            </a:r>
            <a:r>
              <a:rPr lang="cs-CZ" sz="2000" dirty="0"/>
              <a:t> </a:t>
            </a:r>
            <a:r>
              <a:rPr lang="cs-CZ" sz="2000" dirty="0" err="1"/>
              <a:t>click</a:t>
            </a:r>
            <a:r>
              <a:rPr lang="cs-CZ" sz="2000" dirty="0"/>
              <a:t> on </a:t>
            </a:r>
            <a:r>
              <a:rPr lang="cs-CZ" sz="2000" b="1" i="1" dirty="0">
                <a:solidFill>
                  <a:srgbClr val="C00000"/>
                </a:solidFill>
              </a:rPr>
              <a:t>ULOŽIT</a:t>
            </a:r>
            <a:r>
              <a:rPr lang="cs-CZ" sz="2000" b="1" dirty="0"/>
              <a:t> </a:t>
            </a:r>
            <a:r>
              <a:rPr lang="cs-CZ" sz="2000" dirty="0" err="1"/>
              <a:t>button</a:t>
            </a:r>
            <a:endParaRPr lang="cs-CZ" sz="2000" dirty="0"/>
          </a:p>
        </p:txBody>
      </p:sp>
      <p:pic>
        <p:nvPicPr>
          <p:cNvPr id="4" name="Zástupný symbol pro obsah 3"/>
          <p:cNvPicPr>
            <a:picLocks noGrp="1" noChangeAspect="1"/>
          </p:cNvPicPr>
          <p:nvPr>
            <p:ph idx="1"/>
          </p:nvPr>
        </p:nvPicPr>
        <p:blipFill rotWithShape="1">
          <a:blip r:embed="rId2"/>
          <a:srcRect r="3655" b="3981"/>
          <a:stretch/>
        </p:blipFill>
        <p:spPr>
          <a:xfrm>
            <a:off x="4066169" y="261890"/>
            <a:ext cx="8041188" cy="4507818"/>
          </a:xfrm>
          <a:prstGeom prst="rect">
            <a:avLst/>
          </a:prstGeom>
        </p:spPr>
      </p:pic>
      <p:sp>
        <p:nvSpPr>
          <p:cNvPr id="3" name="Obdélník 2"/>
          <p:cNvSpPr/>
          <p:nvPr/>
        </p:nvSpPr>
        <p:spPr>
          <a:xfrm>
            <a:off x="4679091" y="1845276"/>
            <a:ext cx="395417" cy="321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dirty="0"/>
              <a:t>1)</a:t>
            </a:r>
          </a:p>
        </p:txBody>
      </p:sp>
      <p:sp>
        <p:nvSpPr>
          <p:cNvPr id="5" name="Obdélník 4"/>
          <p:cNvSpPr/>
          <p:nvPr/>
        </p:nvSpPr>
        <p:spPr>
          <a:xfrm>
            <a:off x="4382529" y="2532275"/>
            <a:ext cx="395417" cy="321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dirty="0"/>
              <a:t>2)</a:t>
            </a:r>
          </a:p>
        </p:txBody>
      </p:sp>
      <p:sp>
        <p:nvSpPr>
          <p:cNvPr id="6" name="Obdélník 5"/>
          <p:cNvSpPr/>
          <p:nvPr/>
        </p:nvSpPr>
        <p:spPr>
          <a:xfrm>
            <a:off x="4382528" y="2963992"/>
            <a:ext cx="395417" cy="321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dirty="0"/>
              <a:t>3)</a:t>
            </a:r>
          </a:p>
        </p:txBody>
      </p:sp>
      <p:sp>
        <p:nvSpPr>
          <p:cNvPr id="7" name="Obdélník 6"/>
          <p:cNvSpPr/>
          <p:nvPr/>
        </p:nvSpPr>
        <p:spPr>
          <a:xfrm>
            <a:off x="5684106" y="3124630"/>
            <a:ext cx="395417" cy="321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dirty="0"/>
              <a:t>4)</a:t>
            </a:r>
          </a:p>
        </p:txBody>
      </p:sp>
      <p:sp>
        <p:nvSpPr>
          <p:cNvPr id="8" name="Obdélník 7"/>
          <p:cNvSpPr/>
          <p:nvPr/>
        </p:nvSpPr>
        <p:spPr>
          <a:xfrm>
            <a:off x="6395882" y="3143595"/>
            <a:ext cx="395417" cy="321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dirty="0"/>
              <a:t>5)</a:t>
            </a:r>
          </a:p>
        </p:txBody>
      </p:sp>
      <p:sp>
        <p:nvSpPr>
          <p:cNvPr id="9" name="Obdélník 8"/>
          <p:cNvSpPr/>
          <p:nvPr/>
        </p:nvSpPr>
        <p:spPr>
          <a:xfrm>
            <a:off x="7889054" y="2971460"/>
            <a:ext cx="395417" cy="3212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b="1" dirty="0"/>
              <a:t>6)</a:t>
            </a:r>
          </a:p>
        </p:txBody>
      </p:sp>
      <p:sp>
        <p:nvSpPr>
          <p:cNvPr id="11" name="Nadpis 1"/>
          <p:cNvSpPr txBox="1">
            <a:spLocks/>
          </p:cNvSpPr>
          <p:nvPr/>
        </p:nvSpPr>
        <p:spPr>
          <a:xfrm>
            <a:off x="662118" y="4769707"/>
            <a:ext cx="4115827" cy="1369021"/>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cs-CZ" sz="2000" dirty="0"/>
              <a:t>*</a:t>
            </a:r>
            <a:r>
              <a:rPr lang="cs-CZ" sz="2000" dirty="0" err="1"/>
              <a:t>Note</a:t>
            </a:r>
            <a:r>
              <a:rPr lang="cs-CZ" sz="2000" dirty="0"/>
              <a:t>: </a:t>
            </a:r>
            <a:r>
              <a:rPr lang="cs-CZ" sz="2000" dirty="0" err="1"/>
              <a:t>how</a:t>
            </a:r>
            <a:r>
              <a:rPr lang="cs-CZ" sz="2000" dirty="0"/>
              <a:t> to </a:t>
            </a:r>
            <a:r>
              <a:rPr lang="cs-CZ" sz="2000" dirty="0" err="1"/>
              <a:t>complete</a:t>
            </a:r>
            <a:r>
              <a:rPr lang="cs-CZ" sz="2000" dirty="0"/>
              <a:t> </a:t>
            </a:r>
            <a:r>
              <a:rPr lang="cs-CZ" sz="2000" dirty="0" err="1"/>
              <a:t>the</a:t>
            </a:r>
            <a:r>
              <a:rPr lang="cs-CZ" sz="2000" dirty="0"/>
              <a:t> </a:t>
            </a:r>
            <a:r>
              <a:rPr lang="cs-CZ" sz="2000" dirty="0" err="1"/>
              <a:t>boxes</a:t>
            </a:r>
            <a:r>
              <a:rPr lang="cs-CZ" sz="2000" dirty="0"/>
              <a:t> 3, 4, and 5</a:t>
            </a:r>
          </a:p>
          <a:p>
            <a:pPr marL="342900" indent="-342900">
              <a:buFont typeface="Arial" panose="020B0604020202020204" pitchFamily="34" charset="0"/>
              <a:buChar char="•"/>
            </a:pPr>
            <a:r>
              <a:rPr lang="cs-CZ" sz="2000" b="1" dirty="0"/>
              <a:t>PEDIATRICS:  		8 - z - Z</a:t>
            </a:r>
          </a:p>
          <a:p>
            <a:pPr marL="342900" indent="-342900">
              <a:buFont typeface="Arial" panose="020B0604020202020204" pitchFamily="34" charset="0"/>
              <a:buChar char="•"/>
            </a:pPr>
            <a:r>
              <a:rPr lang="cs-CZ" sz="2000" b="1" dirty="0"/>
              <a:t>INTERNAL MEDICINE:  	18 - z – Z</a:t>
            </a:r>
          </a:p>
          <a:p>
            <a:pPr marL="342900" indent="-342900">
              <a:buFont typeface="Arial" panose="020B0604020202020204" pitchFamily="34" charset="0"/>
              <a:buChar char="•"/>
            </a:pPr>
            <a:r>
              <a:rPr lang="cs-CZ" sz="2000" b="1" dirty="0"/>
              <a:t>SURGERY:  		14 - z - Z</a:t>
            </a:r>
          </a:p>
          <a:p>
            <a:pPr marL="342900" indent="-342900">
              <a:buFont typeface="Arial" panose="020B0604020202020204" pitchFamily="34" charset="0"/>
              <a:buChar char="•"/>
            </a:pPr>
            <a:endParaRPr lang="cs-CZ" sz="2000" b="1" dirty="0"/>
          </a:p>
        </p:txBody>
      </p:sp>
      <p:sp>
        <p:nvSpPr>
          <p:cNvPr id="12" name="Nadpis 1"/>
          <p:cNvSpPr txBox="1">
            <a:spLocks/>
          </p:cNvSpPr>
          <p:nvPr/>
        </p:nvSpPr>
        <p:spPr>
          <a:xfrm>
            <a:off x="5684106" y="4697835"/>
            <a:ext cx="4936356" cy="1744910"/>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342900" indent="-342900">
              <a:buFont typeface="Arial" panose="020B0604020202020204" pitchFamily="34" charset="0"/>
              <a:buChar char="•"/>
            </a:pPr>
            <a:r>
              <a:rPr lang="it-IT" sz="2000" b="1" dirty="0"/>
              <a:t>PALIATIVE MEDICINE          2 - z - Z</a:t>
            </a:r>
          </a:p>
          <a:p>
            <a:pPr marL="342900" indent="-342900">
              <a:buFont typeface="Arial" panose="020B0604020202020204" pitchFamily="34" charset="0"/>
              <a:buChar char="•"/>
            </a:pPr>
            <a:r>
              <a:rPr lang="cs-CZ" sz="2000" b="1" dirty="0"/>
              <a:t>GENERAL MEDICAL PRACTICE, GERIATRICS                                                   </a:t>
            </a:r>
            <a:r>
              <a:rPr lang="cs-CZ" sz="2000" dirty="0"/>
              <a:t>	                                   </a:t>
            </a:r>
            <a:r>
              <a:rPr lang="cs-CZ" sz="2000" b="1" dirty="0"/>
              <a:t>12 - z – Z</a:t>
            </a:r>
          </a:p>
          <a:p>
            <a:r>
              <a:rPr lang="cs-CZ" sz="2000" b="1" dirty="0"/>
              <a:t>                                                           3 – k – P</a:t>
            </a:r>
          </a:p>
          <a:p>
            <a:r>
              <a:rPr lang="cs-CZ" sz="2000" b="1" dirty="0"/>
              <a:t>            	(</a:t>
            </a:r>
            <a:r>
              <a:rPr lang="cs-CZ" sz="2000" b="1" dirty="0" err="1"/>
              <a:t>you</a:t>
            </a:r>
            <a:r>
              <a:rPr lang="cs-CZ" sz="2000" b="1" dirty="0"/>
              <a:t> </a:t>
            </a:r>
            <a:r>
              <a:rPr lang="cs-CZ" sz="2000" b="1" dirty="0" err="1"/>
              <a:t>have</a:t>
            </a:r>
            <a:r>
              <a:rPr lang="cs-CZ" sz="2000" b="1" dirty="0"/>
              <a:t> to </a:t>
            </a:r>
            <a:r>
              <a:rPr lang="cs-CZ" sz="2000" b="1" dirty="0" err="1"/>
              <a:t>create</a:t>
            </a:r>
            <a:r>
              <a:rPr lang="cs-CZ" sz="2000" b="1" dirty="0"/>
              <a:t> 2 </a:t>
            </a:r>
            <a:r>
              <a:rPr lang="cs-CZ" sz="2000" b="1" dirty="0" err="1"/>
              <a:t>internships</a:t>
            </a:r>
            <a:r>
              <a:rPr lang="cs-CZ" sz="2000" b="1" dirty="0"/>
              <a:t> </a:t>
            </a:r>
            <a:r>
              <a:rPr lang="cs-CZ" sz="2000" b="1" dirty="0" err="1"/>
              <a:t>with</a:t>
            </a:r>
            <a:r>
              <a:rPr lang="cs-CZ" sz="2000" b="1" dirty="0"/>
              <a:t> </a:t>
            </a:r>
            <a:r>
              <a:rPr lang="cs-CZ" sz="2000" b="1" dirty="0" err="1"/>
              <a:t>different</a:t>
            </a:r>
            <a:r>
              <a:rPr lang="cs-CZ" sz="2000" b="1" dirty="0"/>
              <a:t> 	</a:t>
            </a:r>
            <a:r>
              <a:rPr lang="cs-CZ" sz="2000" b="1" dirty="0" err="1"/>
              <a:t>names</a:t>
            </a:r>
            <a:r>
              <a:rPr lang="cs-CZ" sz="2000" b="1" dirty="0"/>
              <a:t>, </a:t>
            </a:r>
            <a:r>
              <a:rPr lang="cs-CZ" sz="2000" b="1" dirty="0" err="1"/>
              <a:t>numbers</a:t>
            </a:r>
            <a:r>
              <a:rPr lang="cs-CZ" sz="2000" b="1" dirty="0"/>
              <a:t> of </a:t>
            </a:r>
            <a:r>
              <a:rPr lang="cs-CZ" sz="2000" b="1" dirty="0" err="1"/>
              <a:t>credits</a:t>
            </a:r>
            <a:r>
              <a:rPr lang="cs-CZ" sz="2000" b="1" dirty="0"/>
              <a:t> and a </a:t>
            </a:r>
            <a:r>
              <a:rPr lang="cs-CZ" sz="2000" b="1" dirty="0" err="1"/>
              <a:t>way</a:t>
            </a:r>
            <a:r>
              <a:rPr lang="cs-CZ" sz="2000" b="1" dirty="0"/>
              <a:t> of 	</a:t>
            </a:r>
            <a:r>
              <a:rPr lang="cs-CZ" sz="2000" b="1" dirty="0" err="1"/>
              <a:t>completion</a:t>
            </a:r>
            <a:r>
              <a:rPr lang="cs-CZ" sz="2000" b="1" dirty="0"/>
              <a:t> as </a:t>
            </a:r>
            <a:r>
              <a:rPr lang="cs-CZ" sz="2000" b="1" dirty="0" err="1"/>
              <a:t>there</a:t>
            </a:r>
            <a:r>
              <a:rPr lang="cs-CZ" sz="2000" b="1" dirty="0"/>
              <a:t> are </a:t>
            </a:r>
            <a:r>
              <a:rPr lang="cs-CZ" sz="2000" b="1" dirty="0" err="1"/>
              <a:t>two</a:t>
            </a:r>
            <a:r>
              <a:rPr lang="cs-CZ" sz="2000" b="1" dirty="0"/>
              <a:t> </a:t>
            </a:r>
            <a:r>
              <a:rPr lang="cs-CZ" sz="2000" b="1" dirty="0" err="1"/>
              <a:t>different</a:t>
            </a:r>
            <a:r>
              <a:rPr lang="cs-CZ" sz="2000" b="1" dirty="0"/>
              <a:t> </a:t>
            </a:r>
            <a:r>
              <a:rPr lang="cs-CZ" sz="2000" b="1" dirty="0" err="1"/>
              <a:t>courses</a:t>
            </a:r>
            <a:r>
              <a:rPr lang="cs-CZ" sz="2000" b="1" dirty="0"/>
              <a:t> in 	</a:t>
            </a:r>
            <a:r>
              <a:rPr lang="cs-CZ" sz="2000" b="1" dirty="0" err="1"/>
              <a:t>our</a:t>
            </a:r>
            <a:r>
              <a:rPr lang="cs-CZ" sz="2000" b="1" dirty="0"/>
              <a:t> curriculum </a:t>
            </a:r>
            <a:r>
              <a:rPr lang="cs-CZ" sz="2000" b="1" dirty="0" err="1"/>
              <a:t>that</a:t>
            </a:r>
            <a:r>
              <a:rPr lang="cs-CZ" sz="2000" b="1" dirty="0"/>
              <a:t> </a:t>
            </a:r>
            <a:r>
              <a:rPr lang="cs-CZ" sz="2000" b="1" dirty="0" err="1"/>
              <a:t>have</a:t>
            </a:r>
            <a:r>
              <a:rPr lang="cs-CZ" sz="2000" b="1" dirty="0"/>
              <a:t> to </a:t>
            </a:r>
            <a:r>
              <a:rPr lang="cs-CZ" sz="2000" b="1" dirty="0" err="1"/>
              <a:t>be</a:t>
            </a:r>
            <a:r>
              <a:rPr lang="cs-CZ" sz="2000" b="1" dirty="0"/>
              <a:t> </a:t>
            </a:r>
            <a:r>
              <a:rPr lang="cs-CZ" sz="2000" b="1" dirty="0" err="1"/>
              <a:t>recognized</a:t>
            </a:r>
            <a:r>
              <a:rPr lang="cs-CZ" sz="2000" b="1" dirty="0"/>
              <a:t>)</a:t>
            </a:r>
          </a:p>
          <a:p>
            <a:pPr marL="800100" lvl="1" indent="-342900">
              <a:buFont typeface="Arial" panose="020B0604020202020204" pitchFamily="34" charset="0"/>
              <a:buChar char="•"/>
            </a:pPr>
            <a:endParaRPr lang="cs-CZ" sz="100" b="1" dirty="0"/>
          </a:p>
          <a:p>
            <a:r>
              <a:rPr lang="cs-CZ" sz="2000" b="1" dirty="0"/>
              <a:t>			</a:t>
            </a:r>
          </a:p>
        </p:txBody>
      </p:sp>
    </p:spTree>
    <p:extLst>
      <p:ext uri="{BB962C8B-B14F-4D97-AF65-F5344CB8AC3E}">
        <p14:creationId xmlns:p14="http://schemas.microsoft.com/office/powerpoint/2010/main" val="15101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4228" y="286602"/>
            <a:ext cx="3229232" cy="5685830"/>
          </a:xfrm>
        </p:spPr>
        <p:txBody>
          <a:bodyPr>
            <a:normAutofit fontScale="90000"/>
          </a:bodyPr>
          <a:lstStyle/>
          <a:p>
            <a:r>
              <a:rPr lang="cs-CZ" dirty="0" err="1"/>
              <a:t>The</a:t>
            </a:r>
            <a:r>
              <a:rPr lang="cs-CZ" dirty="0"/>
              <a:t> IS </a:t>
            </a:r>
            <a:r>
              <a:rPr lang="cs-CZ" dirty="0" err="1"/>
              <a:t>is</a:t>
            </a:r>
            <a:r>
              <a:rPr lang="cs-CZ" dirty="0"/>
              <a:t> </a:t>
            </a:r>
            <a:r>
              <a:rPr lang="cs-CZ" dirty="0" err="1"/>
              <a:t>never</a:t>
            </a:r>
            <a:r>
              <a:rPr lang="cs-CZ" dirty="0"/>
              <a:t> happy </a:t>
            </a:r>
            <a:r>
              <a:rPr lang="cs-CZ" dirty="0" err="1"/>
              <a:t>with</a:t>
            </a:r>
            <a:r>
              <a:rPr lang="cs-CZ" dirty="0"/>
              <a:t> </a:t>
            </a:r>
            <a:r>
              <a:rPr lang="cs-CZ" dirty="0" err="1"/>
              <a:t>what</a:t>
            </a:r>
            <a:r>
              <a:rPr lang="cs-CZ" dirty="0"/>
              <a:t> </a:t>
            </a:r>
            <a:r>
              <a:rPr lang="cs-CZ" dirty="0" err="1"/>
              <a:t>you</a:t>
            </a:r>
            <a:r>
              <a:rPr lang="cs-CZ" dirty="0"/>
              <a:t> do </a:t>
            </a:r>
            <a:r>
              <a:rPr lang="cs-CZ" dirty="0">
                <a:sym typeface="Wingdings" panose="05000000000000000000" pitchFamily="2" charset="2"/>
              </a:rPr>
              <a:t>.</a:t>
            </a:r>
            <a:br>
              <a:rPr lang="cs-CZ" dirty="0">
                <a:sym typeface="Wingdings" panose="05000000000000000000" pitchFamily="2" charset="2"/>
              </a:rPr>
            </a:br>
            <a:r>
              <a:rPr lang="cs-CZ" dirty="0">
                <a:sym typeface="Wingdings" panose="05000000000000000000" pitchFamily="2" charset="2"/>
              </a:rPr>
              <a:t>So </a:t>
            </a:r>
            <a:r>
              <a:rPr lang="cs-CZ" dirty="0" err="1">
                <a:sym typeface="Wingdings" panose="05000000000000000000" pitchFamily="2" charset="2"/>
              </a:rPr>
              <a:t>please</a:t>
            </a:r>
            <a:r>
              <a:rPr lang="cs-CZ" dirty="0">
                <a:sym typeface="Wingdings" panose="05000000000000000000" pitchFamily="2" charset="2"/>
              </a:rPr>
              <a:t> </a:t>
            </a:r>
            <a:r>
              <a:rPr lang="cs-CZ" dirty="0" err="1">
                <a:sym typeface="Wingdings" panose="05000000000000000000" pitchFamily="2" charset="2"/>
              </a:rPr>
              <a:t>click</a:t>
            </a:r>
            <a:r>
              <a:rPr lang="cs-CZ" dirty="0">
                <a:sym typeface="Wingdings" panose="05000000000000000000" pitchFamily="2" charset="2"/>
              </a:rPr>
              <a:t> on </a:t>
            </a:r>
            <a:r>
              <a:rPr lang="cs-CZ" b="1" i="1" dirty="0">
                <a:solidFill>
                  <a:srgbClr val="C00000"/>
                </a:solidFill>
                <a:sym typeface="Wingdings" panose="05000000000000000000" pitchFamily="2" charset="2"/>
              </a:rPr>
              <a:t>SKUTEČNĚ ULOŽIT </a:t>
            </a:r>
            <a:r>
              <a:rPr lang="cs-CZ" dirty="0" err="1">
                <a:sym typeface="Wingdings" panose="05000000000000000000" pitchFamily="2" charset="2"/>
              </a:rPr>
              <a:t>button</a:t>
            </a:r>
            <a:r>
              <a:rPr lang="cs-CZ" dirty="0">
                <a:sym typeface="Wingdings" panose="05000000000000000000" pitchFamily="2" charset="2"/>
              </a:rPr>
              <a:t>.</a:t>
            </a:r>
            <a:endParaRPr lang="cs-CZ" dirty="0"/>
          </a:p>
        </p:txBody>
      </p:sp>
      <p:pic>
        <p:nvPicPr>
          <p:cNvPr id="4" name="Zástupný symbol pro obsah 3"/>
          <p:cNvPicPr>
            <a:picLocks noGrp="1" noChangeAspect="1"/>
          </p:cNvPicPr>
          <p:nvPr>
            <p:ph idx="1"/>
          </p:nvPr>
        </p:nvPicPr>
        <p:blipFill rotWithShape="1">
          <a:blip r:embed="rId2"/>
          <a:srcRect r="3540" b="7805"/>
          <a:stretch/>
        </p:blipFill>
        <p:spPr>
          <a:xfrm>
            <a:off x="3687229" y="286604"/>
            <a:ext cx="8308076" cy="4466628"/>
          </a:xfrm>
          <a:prstGeom prst="rect">
            <a:avLst/>
          </a:prstGeom>
        </p:spPr>
      </p:pic>
      <p:cxnSp>
        <p:nvCxnSpPr>
          <p:cNvPr id="5" name="Přímá spojnice se šipkou 4"/>
          <p:cNvCxnSpPr/>
          <p:nvPr/>
        </p:nvCxnSpPr>
        <p:spPr>
          <a:xfrm flipV="1">
            <a:off x="2454876" y="4456671"/>
            <a:ext cx="2248929" cy="568410"/>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952793"/>
      </p:ext>
    </p:extLst>
  </p:cSld>
  <p:clrMapOvr>
    <a:masterClrMapping/>
  </p:clrMapOvr>
</p:sld>
</file>

<file path=ppt/theme/theme1.xml><?xml version="1.0" encoding="utf-8"?>
<a:theme xmlns:a="http://schemas.openxmlformats.org/drawingml/2006/main" name="Retrospektiva">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656</TotalTime>
  <Words>747</Words>
  <Application>Microsoft Office PowerPoint</Application>
  <PresentationFormat>Širokoúhlá obrazovka</PresentationFormat>
  <Paragraphs>48</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Wingdings</vt:lpstr>
      <vt:lpstr>Retrospektiva</vt:lpstr>
      <vt:lpstr>HOW TO APPLY FOR RECOGNITION OF  THE PREGRADUATION PRACTICE ABROAD IN THE IS </vt:lpstr>
      <vt:lpstr>1) OPEN YOUR IS STUDENT ACCOUNT AND CLICK ON THE TAB DURING STUDIES   </vt:lpstr>
      <vt:lpstr>3) CHOOSE A RELEVANT RECORD OF THE STAY ABROAD AND TICK IT  </vt:lpstr>
      <vt:lpstr>6) PLEASE CHECK THAT YOU HAVE CHOSEN THE RIGHT ADMINISTRATOR  </vt:lpstr>
      <vt:lpstr>7) CHECK WHETHER YOU UPLOADED ALL THE RELEVANT DOCUMENTS - TRAINING AGREEMENT - CONFIRMATION OF PLACEMENT PERIOD - TRANSCRIPT OF RECORDS (a document with required procedures); THE DOCUMENTS MUST BE SIGNED BY YOU, FOREIGN INSTITUTION AND HOME INSTITUTION AS WELL AS STAMPED.</vt:lpstr>
      <vt:lpstr>NOW YOU HAVE TO CREATE A COURSE THAT REPRESENTS THE TRAINEESHIP YOU DID ABROAD</vt:lpstr>
      <vt:lpstr>HERE YOU CAN SEE COURSES THAT WERE CREATED BY STUDENTS BEFORE; YOU CAN USE ONE OF THEM IF THE PLACE OF THE TRAINEESHIP AGREES WITH YOUR PLACE; YOU WILL TICK THE COURSE AND COMPLETE HODNOCENÍ WITH Z  AND CLICK ON ULOŽIT BUTTON</vt:lpstr>
      <vt:lpstr>Complete the boxes (1-6) with relevant information: 1) name of the internship in its original  language  2) name of the internship in English 3) number of credits (the same as our pregraduation practice for which the internship will be recognized* 4) a way of completion* 5) evaluation* 6) language of the internship  Then click on ULOŽIT button</vt:lpstr>
      <vt:lpstr>The IS is never happy with what you do . So please click on SKUTEČNĚ ULOŽIT button.</vt:lpstr>
      <vt:lpstr>Now your internships are established in the IS.  So you can go back to the record of your internship. Click on  EVIDENCE ÚDAJŮ O STÁŽÍCH, STUDIJNÍCH A PRACOVNÍCH POBYTECH</vt:lpstr>
      <vt:lpstr>Now you can see the internship you created in the record .</vt:lpstr>
      <vt:lpstr>Tick the course you want to get recognized. Do not care about the period; Marketa can change that when dealing with the recognition request.          And click on CONTINUE TO SUBMIT THE REQUEST</vt:lpstr>
      <vt:lpstr>Complete this box with a code of the pregraduation practice you want to get recognized and click on FIND COURSE.   Pediatrics                                     aVLPD11Xpp Surgery                                       aVLCH11Xpp Internal Medicine                           aVLVL11Xpp Gen. Med. Practice, Geriatrics    aVLPL11Xpp  Paliative Medicine                          aVLPP11Xpp                            </vt:lpstr>
      <vt:lpstr>The IS finds the course; tick it and scroll down.</vt:lpstr>
      <vt:lpstr>Submit the request for recognition.</vt:lpstr>
      <vt:lpstr>If you want to overview all your requests, click on OVERVIEW OF ALL MY REQUESTS</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Zuzana Pilátová</dc:creator>
  <cp:lastModifiedBy>Zuzana Pilátová</cp:lastModifiedBy>
  <cp:revision>38</cp:revision>
  <dcterms:created xsi:type="dcterms:W3CDTF">2017-10-12T13:23:54Z</dcterms:created>
  <dcterms:modified xsi:type="dcterms:W3CDTF">2020-10-07T11:51:22Z</dcterms:modified>
</cp:coreProperties>
</file>